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5" r:id="rId3"/>
    <p:sldId id="277" r:id="rId4"/>
    <p:sldId id="278" r:id="rId5"/>
    <p:sldId id="296" r:id="rId6"/>
    <p:sldId id="297" r:id="rId7"/>
    <p:sldId id="298" r:id="rId8"/>
    <p:sldId id="299" r:id="rId9"/>
    <p:sldId id="300" r:id="rId10"/>
    <p:sldId id="301" r:id="rId11"/>
    <p:sldId id="259" r:id="rId12"/>
    <p:sldId id="265" r:id="rId13"/>
    <p:sldId id="266" r:id="rId14"/>
    <p:sldId id="272" r:id="rId15"/>
    <p:sldId id="267" r:id="rId16"/>
    <p:sldId id="293" r:id="rId17"/>
    <p:sldId id="270" r:id="rId18"/>
    <p:sldId id="290" r:id="rId19"/>
    <p:sldId id="289" r:id="rId20"/>
    <p:sldId id="291" r:id="rId21"/>
    <p:sldId id="292" r:id="rId22"/>
    <p:sldId id="288" r:id="rId23"/>
    <p:sldId id="294" r:id="rId24"/>
    <p:sldId id="302" r:id="rId25"/>
    <p:sldId id="303" r:id="rId26"/>
    <p:sldId id="304" r:id="rId27"/>
    <p:sldId id="305" r:id="rId28"/>
    <p:sldId id="27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7" autoAdjust="0"/>
    <p:restoredTop sz="94660"/>
  </p:normalViewPr>
  <p:slideViewPr>
    <p:cSldViewPr>
      <p:cViewPr>
        <p:scale>
          <a:sx n="66" d="100"/>
          <a:sy n="66" d="100"/>
        </p:scale>
        <p:origin x="-1492" y="-5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EFF55E-4A22-4F0D-9959-E81427DEC72C}" type="doc">
      <dgm:prSet loTypeId="urn:microsoft.com/office/officeart/2005/8/layout/vList4#1" loCatId="list" qsTypeId="urn:microsoft.com/office/officeart/2005/8/quickstyle/simple1" qsCatId="simple" csTypeId="urn:microsoft.com/office/officeart/2005/8/colors/accent0_2" csCatId="mainScheme" phldr="1"/>
      <dgm:spPr/>
      <dgm:t>
        <a:bodyPr/>
        <a:lstStyle/>
        <a:p>
          <a:endParaRPr lang="en-US"/>
        </a:p>
      </dgm:t>
    </dgm:pt>
    <dgm:pt modelId="{039C8776-83C5-43F8-B810-D1B5C9CB3B00}">
      <dgm:prSet phldrT="[Text]"/>
      <dgm:spPr/>
      <dgm:t>
        <a:bodyPr/>
        <a:lstStyle/>
        <a:p>
          <a:r>
            <a:rPr lang="en-US" b="1" dirty="0">
              <a:solidFill>
                <a:schemeClr val="tx1"/>
              </a:solidFill>
              <a:latin typeface="Times New Roman" pitchFamily="18" charset="0"/>
              <a:cs typeface="Times New Roman" pitchFamily="18" charset="0"/>
            </a:rPr>
            <a:t>Key Generation</a:t>
          </a:r>
        </a:p>
      </dgm:t>
    </dgm:pt>
    <dgm:pt modelId="{29590586-F56E-4691-B202-25DA814946D7}" type="parTrans" cxnId="{15179872-F22F-4778-BBE5-B4D9CE351C49}">
      <dgm:prSet/>
      <dgm:spPr/>
      <dgm:t>
        <a:bodyPr/>
        <a:lstStyle/>
        <a:p>
          <a:endParaRPr lang="en-US"/>
        </a:p>
      </dgm:t>
    </dgm:pt>
    <dgm:pt modelId="{6D072E3D-AF47-4F7F-BC53-D2730375BE43}" type="sibTrans" cxnId="{15179872-F22F-4778-BBE5-B4D9CE351C49}">
      <dgm:prSet/>
      <dgm:spPr/>
      <dgm:t>
        <a:bodyPr/>
        <a:lstStyle/>
        <a:p>
          <a:endParaRPr lang="en-US"/>
        </a:p>
      </dgm:t>
    </dgm:pt>
    <dgm:pt modelId="{5F15FF84-3C43-4029-A09F-5463B0B78E19}">
      <dgm:prSet phldrT="[Text]"/>
      <dgm:spPr/>
      <dgm:t>
        <a:bodyPr/>
        <a:lstStyle/>
        <a:p>
          <a:r>
            <a:rPr lang="en-US" dirty="0">
              <a:solidFill>
                <a:schemeClr val="tx1"/>
              </a:solidFill>
              <a:latin typeface="Times New Roman" pitchFamily="18" charset="0"/>
              <a:cs typeface="Times New Roman" pitchFamily="18" charset="0"/>
            </a:rPr>
            <a:t>A unique encryption key is created by combining user input with the original image. XOR operations, summations, and SHA-256/384 hashing are applied to enhance security and minimize computational overhead.</a:t>
          </a:r>
          <a:endParaRPr lang="en-US" dirty="0">
            <a:solidFill>
              <a:schemeClr val="tx1"/>
            </a:solidFill>
          </a:endParaRPr>
        </a:p>
      </dgm:t>
    </dgm:pt>
    <dgm:pt modelId="{56E6B4A1-1025-4C9E-A93E-2ADDADFB5C5E}" type="parTrans" cxnId="{E8299273-555A-4F53-8967-B2E639661360}">
      <dgm:prSet/>
      <dgm:spPr/>
      <dgm:t>
        <a:bodyPr/>
        <a:lstStyle/>
        <a:p>
          <a:endParaRPr lang="en-US"/>
        </a:p>
      </dgm:t>
    </dgm:pt>
    <dgm:pt modelId="{0B00C17E-7E27-4236-B323-DE5C514107D2}" type="sibTrans" cxnId="{E8299273-555A-4F53-8967-B2E639661360}">
      <dgm:prSet/>
      <dgm:spPr/>
      <dgm:t>
        <a:bodyPr/>
        <a:lstStyle/>
        <a:p>
          <a:endParaRPr lang="en-US"/>
        </a:p>
      </dgm:t>
    </dgm:pt>
    <dgm:pt modelId="{67BFEB27-F6D3-42D7-A5C7-118D48E5AB14}">
      <dgm:prSet phldrT="[Text]"/>
      <dgm:spPr/>
      <dgm:t>
        <a:bodyPr/>
        <a:lstStyle/>
        <a:p>
          <a:r>
            <a:rPr lang="en-US" b="1" dirty="0">
              <a:solidFill>
                <a:schemeClr val="tx1"/>
              </a:solidFill>
              <a:latin typeface="Times New Roman" pitchFamily="18" charset="0"/>
              <a:cs typeface="Times New Roman" pitchFamily="18" charset="0"/>
            </a:rPr>
            <a:t>Confusion Phase</a:t>
          </a:r>
        </a:p>
      </dgm:t>
    </dgm:pt>
    <dgm:pt modelId="{CD0E0BA1-2D22-44E1-8492-65ED52469864}" type="parTrans" cxnId="{8711FF16-BDBE-4758-831F-3C28E8B8FC87}">
      <dgm:prSet/>
      <dgm:spPr/>
      <dgm:t>
        <a:bodyPr/>
        <a:lstStyle/>
        <a:p>
          <a:endParaRPr lang="en-US"/>
        </a:p>
      </dgm:t>
    </dgm:pt>
    <dgm:pt modelId="{498A9D3D-86AD-48BD-B82D-C517BA5C7BE8}" type="sibTrans" cxnId="{8711FF16-BDBE-4758-831F-3C28E8B8FC87}">
      <dgm:prSet/>
      <dgm:spPr/>
      <dgm:t>
        <a:bodyPr/>
        <a:lstStyle/>
        <a:p>
          <a:endParaRPr lang="en-US"/>
        </a:p>
      </dgm:t>
    </dgm:pt>
    <dgm:pt modelId="{9ADAC3DA-EBD9-4D72-859B-9E84F9781B49}">
      <dgm:prSet phldrT="[Text]"/>
      <dgm:spPr/>
      <dgm:t>
        <a:bodyPr/>
        <a:lstStyle/>
        <a:p>
          <a:r>
            <a:rPr lang="en-US" dirty="0">
              <a:solidFill>
                <a:schemeClr val="tx1"/>
              </a:solidFill>
              <a:latin typeface="Times New Roman" pitchFamily="18" charset="0"/>
              <a:cs typeface="Times New Roman" pitchFamily="18" charset="0"/>
            </a:rPr>
            <a:t>The image is split into blocks and reorganized using a Binary Tree (BT) structure, ensuring non-adjacent same-color pixels. </a:t>
          </a:r>
          <a:r>
            <a:rPr lang="en-US" dirty="0" err="1" smtClean="0">
              <a:solidFill>
                <a:schemeClr val="tx1"/>
              </a:solidFill>
              <a:latin typeface="Times New Roman" pitchFamily="18" charset="0"/>
              <a:cs typeface="Times New Roman" pitchFamily="18" charset="0"/>
            </a:rPr>
            <a:t>Inorder</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traversal generates a scrambled matrix, adding complexity to prevent cryptanalysis.</a:t>
          </a:r>
          <a:endParaRPr lang="en-US" dirty="0">
            <a:solidFill>
              <a:schemeClr val="tx1"/>
            </a:solidFill>
          </a:endParaRPr>
        </a:p>
      </dgm:t>
    </dgm:pt>
    <dgm:pt modelId="{9EFFACE6-B52E-4A95-B90C-961418676472}" type="parTrans" cxnId="{230615C9-4101-4589-8B51-825076A1625F}">
      <dgm:prSet/>
      <dgm:spPr/>
      <dgm:t>
        <a:bodyPr/>
        <a:lstStyle/>
        <a:p>
          <a:endParaRPr lang="en-US"/>
        </a:p>
      </dgm:t>
    </dgm:pt>
    <dgm:pt modelId="{DC9A3A1A-83D7-4178-98EA-2D77664B084F}" type="sibTrans" cxnId="{230615C9-4101-4589-8B51-825076A1625F}">
      <dgm:prSet/>
      <dgm:spPr/>
      <dgm:t>
        <a:bodyPr/>
        <a:lstStyle/>
        <a:p>
          <a:endParaRPr lang="en-US"/>
        </a:p>
      </dgm:t>
    </dgm:pt>
    <dgm:pt modelId="{C1D981ED-82E3-46E8-A27E-158FA4F702B9}">
      <dgm:prSet phldrT="[Text]"/>
      <dgm:spPr/>
      <dgm:t>
        <a:bodyPr/>
        <a:lstStyle/>
        <a:p>
          <a:r>
            <a:rPr lang="en-US" b="1" dirty="0">
              <a:solidFill>
                <a:schemeClr val="tx1"/>
              </a:solidFill>
              <a:latin typeface="Times New Roman" pitchFamily="18" charset="0"/>
              <a:cs typeface="Times New Roman" pitchFamily="18" charset="0"/>
            </a:rPr>
            <a:t>Diffusion Phase</a:t>
          </a:r>
        </a:p>
      </dgm:t>
    </dgm:pt>
    <dgm:pt modelId="{7C4CE1D6-31C8-492F-AE88-144287599D9A}" type="parTrans" cxnId="{007E898A-70A6-4AE0-8A43-6855C5D0903C}">
      <dgm:prSet/>
      <dgm:spPr/>
      <dgm:t>
        <a:bodyPr/>
        <a:lstStyle/>
        <a:p>
          <a:endParaRPr lang="en-US"/>
        </a:p>
      </dgm:t>
    </dgm:pt>
    <dgm:pt modelId="{EC848E39-92FD-4E08-9C59-E942A737ED96}" type="sibTrans" cxnId="{007E898A-70A6-4AE0-8A43-6855C5D0903C}">
      <dgm:prSet/>
      <dgm:spPr/>
      <dgm:t>
        <a:bodyPr/>
        <a:lstStyle/>
        <a:p>
          <a:endParaRPr lang="en-US"/>
        </a:p>
      </dgm:t>
    </dgm:pt>
    <dgm:pt modelId="{2AE1142E-FD4E-4330-8290-613D8193D5D4}">
      <dgm:prSet phldrT="[Text]"/>
      <dgm:spPr/>
      <dgm:t>
        <a:bodyPr/>
        <a:lstStyle/>
        <a:p>
          <a:r>
            <a:rPr lang="en-US" dirty="0">
              <a:solidFill>
                <a:schemeClr val="tx1"/>
              </a:solidFill>
              <a:latin typeface="Times New Roman" pitchFamily="18" charset="0"/>
              <a:cs typeface="Times New Roman" pitchFamily="18" charset="0"/>
            </a:rPr>
            <a:t>The pixel values are modified using DNA sequence encoding and chaotic maps (</a:t>
          </a:r>
          <a:r>
            <a:rPr lang="en-US" dirty="0" err="1">
              <a:solidFill>
                <a:schemeClr val="tx1"/>
              </a:solidFill>
              <a:latin typeface="Times New Roman" pitchFamily="18" charset="0"/>
              <a:cs typeface="Times New Roman" pitchFamily="18" charset="0"/>
            </a:rPr>
            <a:t>Duffing</a:t>
          </a:r>
          <a:r>
            <a:rPr lang="en-US" dirty="0">
              <a:solidFill>
                <a:schemeClr val="tx1"/>
              </a:solidFill>
              <a:latin typeface="Times New Roman" pitchFamily="18" charset="0"/>
              <a:cs typeface="Times New Roman" pitchFamily="18" charset="0"/>
            </a:rPr>
            <a:t> and Tent maps). These operations dynamically determine the scrambling rules, ensuring unpredictability and robustness against attacks.</a:t>
          </a:r>
          <a:endParaRPr lang="en-US" dirty="0">
            <a:solidFill>
              <a:schemeClr val="tx1"/>
            </a:solidFill>
          </a:endParaRPr>
        </a:p>
      </dgm:t>
    </dgm:pt>
    <dgm:pt modelId="{0AF5D838-BF6C-48EC-B42B-ADE9F7C94DB1}" type="parTrans" cxnId="{17EC02B8-2C44-4536-8D95-3E8BDAAE09E9}">
      <dgm:prSet/>
      <dgm:spPr/>
      <dgm:t>
        <a:bodyPr/>
        <a:lstStyle/>
        <a:p>
          <a:endParaRPr lang="en-US"/>
        </a:p>
      </dgm:t>
    </dgm:pt>
    <dgm:pt modelId="{3DFC30BD-B2EF-4BB6-B02C-52E956C96475}" type="sibTrans" cxnId="{17EC02B8-2C44-4536-8D95-3E8BDAAE09E9}">
      <dgm:prSet/>
      <dgm:spPr/>
      <dgm:t>
        <a:bodyPr/>
        <a:lstStyle/>
        <a:p>
          <a:endParaRPr lang="en-US"/>
        </a:p>
      </dgm:t>
    </dgm:pt>
    <dgm:pt modelId="{FE5C2D3F-0255-4BB2-9C96-9DCE467DD2D0}" type="pres">
      <dgm:prSet presAssocID="{6CEFF55E-4A22-4F0D-9959-E81427DEC72C}" presName="linear" presStyleCnt="0">
        <dgm:presLayoutVars>
          <dgm:dir/>
          <dgm:resizeHandles val="exact"/>
        </dgm:presLayoutVars>
      </dgm:prSet>
      <dgm:spPr/>
      <dgm:t>
        <a:bodyPr/>
        <a:lstStyle/>
        <a:p>
          <a:endParaRPr lang="en-US"/>
        </a:p>
      </dgm:t>
    </dgm:pt>
    <dgm:pt modelId="{7329C024-F64E-4BD2-B046-AC37A39516EB}" type="pres">
      <dgm:prSet presAssocID="{039C8776-83C5-43F8-B810-D1B5C9CB3B00}" presName="comp" presStyleCnt="0"/>
      <dgm:spPr/>
    </dgm:pt>
    <dgm:pt modelId="{4DF9591D-E57B-47AF-B023-BF00DABE4EEF}" type="pres">
      <dgm:prSet presAssocID="{039C8776-83C5-43F8-B810-D1B5C9CB3B00}" presName="box" presStyleLbl="node1" presStyleIdx="0" presStyleCnt="3"/>
      <dgm:spPr/>
      <dgm:t>
        <a:bodyPr/>
        <a:lstStyle/>
        <a:p>
          <a:endParaRPr lang="en-US"/>
        </a:p>
      </dgm:t>
    </dgm:pt>
    <dgm:pt modelId="{ADFAF0FA-1C93-4FDE-A428-983163B8D14B}" type="pres">
      <dgm:prSet presAssocID="{039C8776-83C5-43F8-B810-D1B5C9CB3B00}" presName="img" presStyleLbl="fgImgPlace1" presStyleIdx="0" presStyleCnt="3"/>
      <dgm:spPr>
        <a:blipFill rotWithShape="0">
          <a:blip xmlns:r="http://schemas.openxmlformats.org/officeDocument/2006/relationships" r:embed="rId1"/>
          <a:stretch>
            <a:fillRect/>
          </a:stretch>
        </a:blipFill>
      </dgm:spPr>
    </dgm:pt>
    <dgm:pt modelId="{718EF8B4-7839-404C-AED9-037F3BD30FD5}" type="pres">
      <dgm:prSet presAssocID="{039C8776-83C5-43F8-B810-D1B5C9CB3B00}" presName="text" presStyleLbl="node1" presStyleIdx="0" presStyleCnt="3">
        <dgm:presLayoutVars>
          <dgm:bulletEnabled val="1"/>
        </dgm:presLayoutVars>
      </dgm:prSet>
      <dgm:spPr/>
      <dgm:t>
        <a:bodyPr/>
        <a:lstStyle/>
        <a:p>
          <a:endParaRPr lang="en-US"/>
        </a:p>
      </dgm:t>
    </dgm:pt>
    <dgm:pt modelId="{10B6EA77-03F5-4300-82F3-FBCB6506A6EB}" type="pres">
      <dgm:prSet presAssocID="{6D072E3D-AF47-4F7F-BC53-D2730375BE43}" presName="spacer" presStyleCnt="0"/>
      <dgm:spPr/>
    </dgm:pt>
    <dgm:pt modelId="{81AE23F5-96D3-4907-8504-EA25992D0228}" type="pres">
      <dgm:prSet presAssocID="{67BFEB27-F6D3-42D7-A5C7-118D48E5AB14}" presName="comp" presStyleCnt="0"/>
      <dgm:spPr/>
    </dgm:pt>
    <dgm:pt modelId="{DF1DFCD7-6338-4824-8BF4-B36E1844618F}" type="pres">
      <dgm:prSet presAssocID="{67BFEB27-F6D3-42D7-A5C7-118D48E5AB14}" presName="box" presStyleLbl="node1" presStyleIdx="1" presStyleCnt="3"/>
      <dgm:spPr/>
      <dgm:t>
        <a:bodyPr/>
        <a:lstStyle/>
        <a:p>
          <a:endParaRPr lang="en-US"/>
        </a:p>
      </dgm:t>
    </dgm:pt>
    <dgm:pt modelId="{406C67EA-B5E3-4756-8DC8-B12AD7ECD21D}" type="pres">
      <dgm:prSet presAssocID="{67BFEB27-F6D3-42D7-A5C7-118D48E5AB14}" presName="img" presStyleLbl="fgImgPlace1" presStyleIdx="1" presStyleCnt="3"/>
      <dgm:spPr>
        <a:blipFill rotWithShape="0">
          <a:blip xmlns:r="http://schemas.openxmlformats.org/officeDocument/2006/relationships" r:embed="rId2"/>
          <a:stretch>
            <a:fillRect/>
          </a:stretch>
        </a:blipFill>
      </dgm:spPr>
    </dgm:pt>
    <dgm:pt modelId="{05BD1270-4BA9-447D-8F75-E0F6F28FA033}" type="pres">
      <dgm:prSet presAssocID="{67BFEB27-F6D3-42D7-A5C7-118D48E5AB14}" presName="text" presStyleLbl="node1" presStyleIdx="1" presStyleCnt="3">
        <dgm:presLayoutVars>
          <dgm:bulletEnabled val="1"/>
        </dgm:presLayoutVars>
      </dgm:prSet>
      <dgm:spPr/>
      <dgm:t>
        <a:bodyPr/>
        <a:lstStyle/>
        <a:p>
          <a:endParaRPr lang="en-US"/>
        </a:p>
      </dgm:t>
    </dgm:pt>
    <dgm:pt modelId="{80D7CE54-0620-479B-B398-4DC697CEB51C}" type="pres">
      <dgm:prSet presAssocID="{498A9D3D-86AD-48BD-B82D-C517BA5C7BE8}" presName="spacer" presStyleCnt="0"/>
      <dgm:spPr/>
    </dgm:pt>
    <dgm:pt modelId="{BDD150DF-8093-41DC-9807-2E4C7EC3E79C}" type="pres">
      <dgm:prSet presAssocID="{C1D981ED-82E3-46E8-A27E-158FA4F702B9}" presName="comp" presStyleCnt="0"/>
      <dgm:spPr/>
    </dgm:pt>
    <dgm:pt modelId="{FD989FB6-171A-461A-A230-11A789616BB6}" type="pres">
      <dgm:prSet presAssocID="{C1D981ED-82E3-46E8-A27E-158FA4F702B9}" presName="box" presStyleLbl="node1" presStyleIdx="2" presStyleCnt="3" custLinFactNeighborY="2979"/>
      <dgm:spPr/>
      <dgm:t>
        <a:bodyPr/>
        <a:lstStyle/>
        <a:p>
          <a:endParaRPr lang="en-US"/>
        </a:p>
      </dgm:t>
    </dgm:pt>
    <dgm:pt modelId="{D1449D5F-5484-4F7C-89E0-671201B9F422}" type="pres">
      <dgm:prSet presAssocID="{C1D981ED-82E3-46E8-A27E-158FA4F702B9}" presName="img" presStyleLbl="fgImgPlace1" presStyleIdx="2" presStyleCnt="3"/>
      <dgm:spPr>
        <a:blipFill rotWithShape="0">
          <a:blip xmlns:r="http://schemas.openxmlformats.org/officeDocument/2006/relationships" r:embed="rId3"/>
          <a:stretch>
            <a:fillRect/>
          </a:stretch>
        </a:blipFill>
      </dgm:spPr>
    </dgm:pt>
    <dgm:pt modelId="{179AA54A-FE82-445A-9F94-1E31318C6774}" type="pres">
      <dgm:prSet presAssocID="{C1D981ED-82E3-46E8-A27E-158FA4F702B9}" presName="text" presStyleLbl="node1" presStyleIdx="2" presStyleCnt="3">
        <dgm:presLayoutVars>
          <dgm:bulletEnabled val="1"/>
        </dgm:presLayoutVars>
      </dgm:prSet>
      <dgm:spPr/>
      <dgm:t>
        <a:bodyPr/>
        <a:lstStyle/>
        <a:p>
          <a:endParaRPr lang="en-US"/>
        </a:p>
      </dgm:t>
    </dgm:pt>
  </dgm:ptLst>
  <dgm:cxnLst>
    <dgm:cxn modelId="{F035E771-D821-4497-B1D2-05A3D11DD2DD}" type="presOf" srcId="{6CEFF55E-4A22-4F0D-9959-E81427DEC72C}" destId="{FE5C2D3F-0255-4BB2-9C96-9DCE467DD2D0}" srcOrd="0" destOrd="0" presId="urn:microsoft.com/office/officeart/2005/8/layout/vList4#1"/>
    <dgm:cxn modelId="{007E898A-70A6-4AE0-8A43-6855C5D0903C}" srcId="{6CEFF55E-4A22-4F0D-9959-E81427DEC72C}" destId="{C1D981ED-82E3-46E8-A27E-158FA4F702B9}" srcOrd="2" destOrd="0" parTransId="{7C4CE1D6-31C8-492F-AE88-144287599D9A}" sibTransId="{EC848E39-92FD-4E08-9C59-E942A737ED96}"/>
    <dgm:cxn modelId="{3501FF4A-52A4-47E3-A4EF-193827829039}" type="presOf" srcId="{9ADAC3DA-EBD9-4D72-859B-9E84F9781B49}" destId="{05BD1270-4BA9-447D-8F75-E0F6F28FA033}" srcOrd="1" destOrd="1" presId="urn:microsoft.com/office/officeart/2005/8/layout/vList4#1"/>
    <dgm:cxn modelId="{B8EA2823-4C59-4B03-B579-B5F480764CE8}" type="presOf" srcId="{67BFEB27-F6D3-42D7-A5C7-118D48E5AB14}" destId="{05BD1270-4BA9-447D-8F75-E0F6F28FA033}" srcOrd="1" destOrd="0" presId="urn:microsoft.com/office/officeart/2005/8/layout/vList4#1"/>
    <dgm:cxn modelId="{50F8B02E-F44A-45B3-A2F3-8EFC59422BBC}" type="presOf" srcId="{9ADAC3DA-EBD9-4D72-859B-9E84F9781B49}" destId="{DF1DFCD7-6338-4824-8BF4-B36E1844618F}" srcOrd="0" destOrd="1" presId="urn:microsoft.com/office/officeart/2005/8/layout/vList4#1"/>
    <dgm:cxn modelId="{15179872-F22F-4778-BBE5-B4D9CE351C49}" srcId="{6CEFF55E-4A22-4F0D-9959-E81427DEC72C}" destId="{039C8776-83C5-43F8-B810-D1B5C9CB3B00}" srcOrd="0" destOrd="0" parTransId="{29590586-F56E-4691-B202-25DA814946D7}" sibTransId="{6D072E3D-AF47-4F7F-BC53-D2730375BE43}"/>
    <dgm:cxn modelId="{FDAE4D35-F7A8-492D-BE15-08A23CBACE81}" type="presOf" srcId="{C1D981ED-82E3-46E8-A27E-158FA4F702B9}" destId="{179AA54A-FE82-445A-9F94-1E31318C6774}" srcOrd="1" destOrd="0" presId="urn:microsoft.com/office/officeart/2005/8/layout/vList4#1"/>
    <dgm:cxn modelId="{3DF13239-D4F9-40DB-9EA0-2740B4C8DEE0}" type="presOf" srcId="{2AE1142E-FD4E-4330-8290-613D8193D5D4}" destId="{FD989FB6-171A-461A-A230-11A789616BB6}" srcOrd="0" destOrd="1" presId="urn:microsoft.com/office/officeart/2005/8/layout/vList4#1"/>
    <dgm:cxn modelId="{230615C9-4101-4589-8B51-825076A1625F}" srcId="{67BFEB27-F6D3-42D7-A5C7-118D48E5AB14}" destId="{9ADAC3DA-EBD9-4D72-859B-9E84F9781B49}" srcOrd="0" destOrd="0" parTransId="{9EFFACE6-B52E-4A95-B90C-961418676472}" sibTransId="{DC9A3A1A-83D7-4178-98EA-2D77664B084F}"/>
    <dgm:cxn modelId="{664DD386-4D66-4F6F-A8B0-D9440F6E8247}" type="presOf" srcId="{67BFEB27-F6D3-42D7-A5C7-118D48E5AB14}" destId="{DF1DFCD7-6338-4824-8BF4-B36E1844618F}" srcOrd="0" destOrd="0" presId="urn:microsoft.com/office/officeart/2005/8/layout/vList4#1"/>
    <dgm:cxn modelId="{13009169-F9FB-4B36-8564-D9B73CBEF890}" type="presOf" srcId="{039C8776-83C5-43F8-B810-D1B5C9CB3B00}" destId="{4DF9591D-E57B-47AF-B023-BF00DABE4EEF}" srcOrd="0" destOrd="0" presId="urn:microsoft.com/office/officeart/2005/8/layout/vList4#1"/>
    <dgm:cxn modelId="{32B54A12-E950-4796-8B5F-3FD1C2CC78BE}" type="presOf" srcId="{C1D981ED-82E3-46E8-A27E-158FA4F702B9}" destId="{FD989FB6-171A-461A-A230-11A789616BB6}" srcOrd="0" destOrd="0" presId="urn:microsoft.com/office/officeart/2005/8/layout/vList4#1"/>
    <dgm:cxn modelId="{626AF5CE-A278-4C11-8532-D1127165F564}" type="presOf" srcId="{5F15FF84-3C43-4029-A09F-5463B0B78E19}" destId="{4DF9591D-E57B-47AF-B023-BF00DABE4EEF}" srcOrd="0" destOrd="1" presId="urn:microsoft.com/office/officeart/2005/8/layout/vList4#1"/>
    <dgm:cxn modelId="{17EC02B8-2C44-4536-8D95-3E8BDAAE09E9}" srcId="{C1D981ED-82E3-46E8-A27E-158FA4F702B9}" destId="{2AE1142E-FD4E-4330-8290-613D8193D5D4}" srcOrd="0" destOrd="0" parTransId="{0AF5D838-BF6C-48EC-B42B-ADE9F7C94DB1}" sibTransId="{3DFC30BD-B2EF-4BB6-B02C-52E956C96475}"/>
    <dgm:cxn modelId="{09225F80-4BAD-48D6-A862-5063326B2F18}" type="presOf" srcId="{2AE1142E-FD4E-4330-8290-613D8193D5D4}" destId="{179AA54A-FE82-445A-9F94-1E31318C6774}" srcOrd="1" destOrd="1" presId="urn:microsoft.com/office/officeart/2005/8/layout/vList4#1"/>
    <dgm:cxn modelId="{8711FF16-BDBE-4758-831F-3C28E8B8FC87}" srcId="{6CEFF55E-4A22-4F0D-9959-E81427DEC72C}" destId="{67BFEB27-F6D3-42D7-A5C7-118D48E5AB14}" srcOrd="1" destOrd="0" parTransId="{CD0E0BA1-2D22-44E1-8492-65ED52469864}" sibTransId="{498A9D3D-86AD-48BD-B82D-C517BA5C7BE8}"/>
    <dgm:cxn modelId="{C1101E0C-21B0-4D57-AAFF-E0BFE594D130}" type="presOf" srcId="{039C8776-83C5-43F8-B810-D1B5C9CB3B00}" destId="{718EF8B4-7839-404C-AED9-037F3BD30FD5}" srcOrd="1" destOrd="0" presId="urn:microsoft.com/office/officeart/2005/8/layout/vList4#1"/>
    <dgm:cxn modelId="{E8299273-555A-4F53-8967-B2E639661360}" srcId="{039C8776-83C5-43F8-B810-D1B5C9CB3B00}" destId="{5F15FF84-3C43-4029-A09F-5463B0B78E19}" srcOrd="0" destOrd="0" parTransId="{56E6B4A1-1025-4C9E-A93E-2ADDADFB5C5E}" sibTransId="{0B00C17E-7E27-4236-B323-DE5C514107D2}"/>
    <dgm:cxn modelId="{371766E3-6BE0-4E71-92FF-6BDE7C17866E}" type="presOf" srcId="{5F15FF84-3C43-4029-A09F-5463B0B78E19}" destId="{718EF8B4-7839-404C-AED9-037F3BD30FD5}" srcOrd="1" destOrd="1" presId="urn:microsoft.com/office/officeart/2005/8/layout/vList4#1"/>
    <dgm:cxn modelId="{61501255-E256-4C72-A277-D4581AA86190}" type="presParOf" srcId="{FE5C2D3F-0255-4BB2-9C96-9DCE467DD2D0}" destId="{7329C024-F64E-4BD2-B046-AC37A39516EB}" srcOrd="0" destOrd="0" presId="urn:microsoft.com/office/officeart/2005/8/layout/vList4#1"/>
    <dgm:cxn modelId="{C57702A6-8CA9-4F91-8C93-2197FB907144}" type="presParOf" srcId="{7329C024-F64E-4BD2-B046-AC37A39516EB}" destId="{4DF9591D-E57B-47AF-B023-BF00DABE4EEF}" srcOrd="0" destOrd="0" presId="urn:microsoft.com/office/officeart/2005/8/layout/vList4#1"/>
    <dgm:cxn modelId="{C61EECC1-2D50-4ABD-A358-EDFFA539950C}" type="presParOf" srcId="{7329C024-F64E-4BD2-B046-AC37A39516EB}" destId="{ADFAF0FA-1C93-4FDE-A428-983163B8D14B}" srcOrd="1" destOrd="0" presId="urn:microsoft.com/office/officeart/2005/8/layout/vList4#1"/>
    <dgm:cxn modelId="{DAB2FAC1-77CB-4230-8A99-1D1A93374733}" type="presParOf" srcId="{7329C024-F64E-4BD2-B046-AC37A39516EB}" destId="{718EF8B4-7839-404C-AED9-037F3BD30FD5}" srcOrd="2" destOrd="0" presId="urn:microsoft.com/office/officeart/2005/8/layout/vList4#1"/>
    <dgm:cxn modelId="{5DE2B955-83DF-4A8A-9FC8-5F6E83EB76B3}" type="presParOf" srcId="{FE5C2D3F-0255-4BB2-9C96-9DCE467DD2D0}" destId="{10B6EA77-03F5-4300-82F3-FBCB6506A6EB}" srcOrd="1" destOrd="0" presId="urn:microsoft.com/office/officeart/2005/8/layout/vList4#1"/>
    <dgm:cxn modelId="{AD80E98B-5D3C-456C-A6D6-11B3A4537FA7}" type="presParOf" srcId="{FE5C2D3F-0255-4BB2-9C96-9DCE467DD2D0}" destId="{81AE23F5-96D3-4907-8504-EA25992D0228}" srcOrd="2" destOrd="0" presId="urn:microsoft.com/office/officeart/2005/8/layout/vList4#1"/>
    <dgm:cxn modelId="{65283E05-AFFB-4E65-A1AD-CD9F68640D33}" type="presParOf" srcId="{81AE23F5-96D3-4907-8504-EA25992D0228}" destId="{DF1DFCD7-6338-4824-8BF4-B36E1844618F}" srcOrd="0" destOrd="0" presId="urn:microsoft.com/office/officeart/2005/8/layout/vList4#1"/>
    <dgm:cxn modelId="{C5B84536-9A4B-4E2C-A59C-20E3975449A9}" type="presParOf" srcId="{81AE23F5-96D3-4907-8504-EA25992D0228}" destId="{406C67EA-B5E3-4756-8DC8-B12AD7ECD21D}" srcOrd="1" destOrd="0" presId="urn:microsoft.com/office/officeart/2005/8/layout/vList4#1"/>
    <dgm:cxn modelId="{ACCE8841-A338-4E70-8CB5-01F09FCF58A8}" type="presParOf" srcId="{81AE23F5-96D3-4907-8504-EA25992D0228}" destId="{05BD1270-4BA9-447D-8F75-E0F6F28FA033}" srcOrd="2" destOrd="0" presId="urn:microsoft.com/office/officeart/2005/8/layout/vList4#1"/>
    <dgm:cxn modelId="{E1DF0A6B-6774-4EE8-895A-88E2A5616C7F}" type="presParOf" srcId="{FE5C2D3F-0255-4BB2-9C96-9DCE467DD2D0}" destId="{80D7CE54-0620-479B-B398-4DC697CEB51C}" srcOrd="3" destOrd="0" presId="urn:microsoft.com/office/officeart/2005/8/layout/vList4#1"/>
    <dgm:cxn modelId="{F558DF9B-43AB-4378-9A0E-F3E107114AAA}" type="presParOf" srcId="{FE5C2D3F-0255-4BB2-9C96-9DCE467DD2D0}" destId="{BDD150DF-8093-41DC-9807-2E4C7EC3E79C}" srcOrd="4" destOrd="0" presId="urn:microsoft.com/office/officeart/2005/8/layout/vList4#1"/>
    <dgm:cxn modelId="{537852DB-B229-4E6A-B679-E82E282183CD}" type="presParOf" srcId="{BDD150DF-8093-41DC-9807-2E4C7EC3E79C}" destId="{FD989FB6-171A-461A-A230-11A789616BB6}" srcOrd="0" destOrd="0" presId="urn:microsoft.com/office/officeart/2005/8/layout/vList4#1"/>
    <dgm:cxn modelId="{21344531-5FDB-43F2-A24F-847B5F356E48}" type="presParOf" srcId="{BDD150DF-8093-41DC-9807-2E4C7EC3E79C}" destId="{D1449D5F-5484-4F7C-89E0-671201B9F422}" srcOrd="1" destOrd="0" presId="urn:microsoft.com/office/officeart/2005/8/layout/vList4#1"/>
    <dgm:cxn modelId="{375010D9-6326-4C21-9017-3DEF477BBD01}" type="presParOf" srcId="{BDD150DF-8093-41DC-9807-2E4C7EC3E79C}" destId="{179AA54A-FE82-445A-9F94-1E31318C6774}" srcOrd="2" destOrd="0" presId="urn:microsoft.com/office/officeart/2005/8/layout/vList4#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DF9591D-E57B-47AF-B023-BF00DABE4EEF}">
      <dsp:nvSpPr>
        <dsp:cNvPr id="0" name=""/>
        <dsp:cNvSpPr/>
      </dsp:nvSpPr>
      <dsp:spPr>
        <a:xfrm>
          <a:off x="0" y="0"/>
          <a:ext cx="7086600" cy="149224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a:solidFill>
                <a:schemeClr val="tx1"/>
              </a:solidFill>
              <a:latin typeface="Times New Roman" pitchFamily="18" charset="0"/>
              <a:cs typeface="Times New Roman" pitchFamily="18" charset="0"/>
            </a:rPr>
            <a:t>Key Generation</a:t>
          </a:r>
        </a:p>
        <a:p>
          <a:pPr marL="171450" lvl="1" indent="-171450" algn="l" defTabSz="755650">
            <a:lnSpc>
              <a:spcPct val="90000"/>
            </a:lnSpc>
            <a:spcBef>
              <a:spcPct val="0"/>
            </a:spcBef>
            <a:spcAft>
              <a:spcPct val="15000"/>
            </a:spcAft>
            <a:buChar char="••"/>
          </a:pPr>
          <a:r>
            <a:rPr lang="en-US" sz="1700" kern="1200" dirty="0">
              <a:solidFill>
                <a:schemeClr val="tx1"/>
              </a:solidFill>
              <a:latin typeface="Times New Roman" pitchFamily="18" charset="0"/>
              <a:cs typeface="Times New Roman" pitchFamily="18" charset="0"/>
            </a:rPr>
            <a:t>A unique encryption key is created by combining user input with the original image. XOR operations, summations, and SHA-256/384 hashing are applied to enhance security and minimize computational overhead.</a:t>
          </a:r>
          <a:endParaRPr lang="en-US" sz="1700" kern="1200" dirty="0">
            <a:solidFill>
              <a:schemeClr val="tx1"/>
            </a:solidFill>
          </a:endParaRPr>
        </a:p>
      </dsp:txBody>
      <dsp:txXfrm>
        <a:off x="1566545" y="0"/>
        <a:ext cx="5520055" cy="1492249"/>
      </dsp:txXfrm>
    </dsp:sp>
    <dsp:sp modelId="{ADFAF0FA-1C93-4FDE-A428-983163B8D14B}">
      <dsp:nvSpPr>
        <dsp:cNvPr id="0" name=""/>
        <dsp:cNvSpPr/>
      </dsp:nvSpPr>
      <dsp:spPr>
        <a:xfrm>
          <a:off x="149225" y="149225"/>
          <a:ext cx="1417320" cy="119380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DFCD7-6338-4824-8BF4-B36E1844618F}">
      <dsp:nvSpPr>
        <dsp:cNvPr id="0" name=""/>
        <dsp:cNvSpPr/>
      </dsp:nvSpPr>
      <dsp:spPr>
        <a:xfrm>
          <a:off x="0" y="1641474"/>
          <a:ext cx="7086600" cy="149224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a:solidFill>
                <a:schemeClr val="tx1"/>
              </a:solidFill>
              <a:latin typeface="Times New Roman" pitchFamily="18" charset="0"/>
              <a:cs typeface="Times New Roman" pitchFamily="18" charset="0"/>
            </a:rPr>
            <a:t>Confusion Phase</a:t>
          </a:r>
        </a:p>
        <a:p>
          <a:pPr marL="171450" lvl="1" indent="-171450" algn="l" defTabSz="755650">
            <a:lnSpc>
              <a:spcPct val="90000"/>
            </a:lnSpc>
            <a:spcBef>
              <a:spcPct val="0"/>
            </a:spcBef>
            <a:spcAft>
              <a:spcPct val="15000"/>
            </a:spcAft>
            <a:buChar char="••"/>
          </a:pPr>
          <a:r>
            <a:rPr lang="en-US" sz="1700" kern="1200" dirty="0">
              <a:solidFill>
                <a:schemeClr val="tx1"/>
              </a:solidFill>
              <a:latin typeface="Times New Roman" pitchFamily="18" charset="0"/>
              <a:cs typeface="Times New Roman" pitchFamily="18" charset="0"/>
            </a:rPr>
            <a:t>The image is split into blocks and reorganized using a Binary Tree (BT) structure, ensuring non-adjacent same-color pixels. </a:t>
          </a:r>
          <a:r>
            <a:rPr lang="en-US" sz="1700" kern="1200" dirty="0" err="1" smtClean="0">
              <a:solidFill>
                <a:schemeClr val="tx1"/>
              </a:solidFill>
              <a:latin typeface="Times New Roman" pitchFamily="18" charset="0"/>
              <a:cs typeface="Times New Roman" pitchFamily="18" charset="0"/>
            </a:rPr>
            <a:t>Inorder</a:t>
          </a:r>
          <a:r>
            <a:rPr lang="en-US" sz="1700" kern="1200" dirty="0" smtClean="0">
              <a:solidFill>
                <a:schemeClr val="tx1"/>
              </a:solidFill>
              <a:latin typeface="Times New Roman" pitchFamily="18" charset="0"/>
              <a:cs typeface="Times New Roman" pitchFamily="18" charset="0"/>
            </a:rPr>
            <a:t>  </a:t>
          </a:r>
          <a:r>
            <a:rPr lang="en-US" sz="1700" kern="1200" dirty="0">
              <a:solidFill>
                <a:schemeClr val="tx1"/>
              </a:solidFill>
              <a:latin typeface="Times New Roman" pitchFamily="18" charset="0"/>
              <a:cs typeface="Times New Roman" pitchFamily="18" charset="0"/>
            </a:rPr>
            <a:t>traversal generates a scrambled matrix, adding complexity to prevent cryptanalysis.</a:t>
          </a:r>
          <a:endParaRPr lang="en-US" sz="1700" kern="1200" dirty="0">
            <a:solidFill>
              <a:schemeClr val="tx1"/>
            </a:solidFill>
          </a:endParaRPr>
        </a:p>
      </dsp:txBody>
      <dsp:txXfrm>
        <a:off x="1566545" y="1641474"/>
        <a:ext cx="5520055" cy="1492249"/>
      </dsp:txXfrm>
    </dsp:sp>
    <dsp:sp modelId="{406C67EA-B5E3-4756-8DC8-B12AD7ECD21D}">
      <dsp:nvSpPr>
        <dsp:cNvPr id="0" name=""/>
        <dsp:cNvSpPr/>
      </dsp:nvSpPr>
      <dsp:spPr>
        <a:xfrm>
          <a:off x="149225" y="1790699"/>
          <a:ext cx="1417320" cy="119380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989FB6-171A-461A-A230-11A789616BB6}">
      <dsp:nvSpPr>
        <dsp:cNvPr id="0" name=""/>
        <dsp:cNvSpPr/>
      </dsp:nvSpPr>
      <dsp:spPr>
        <a:xfrm>
          <a:off x="0" y="3282949"/>
          <a:ext cx="7086600" cy="1492249"/>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a:solidFill>
                <a:schemeClr val="tx1"/>
              </a:solidFill>
              <a:latin typeface="Times New Roman" pitchFamily="18" charset="0"/>
              <a:cs typeface="Times New Roman" pitchFamily="18" charset="0"/>
            </a:rPr>
            <a:t>Diffusion Phase</a:t>
          </a:r>
        </a:p>
        <a:p>
          <a:pPr marL="171450" lvl="1" indent="-171450" algn="l" defTabSz="755650">
            <a:lnSpc>
              <a:spcPct val="90000"/>
            </a:lnSpc>
            <a:spcBef>
              <a:spcPct val="0"/>
            </a:spcBef>
            <a:spcAft>
              <a:spcPct val="15000"/>
            </a:spcAft>
            <a:buChar char="••"/>
          </a:pPr>
          <a:r>
            <a:rPr lang="en-US" sz="1700" kern="1200" dirty="0">
              <a:solidFill>
                <a:schemeClr val="tx1"/>
              </a:solidFill>
              <a:latin typeface="Times New Roman" pitchFamily="18" charset="0"/>
              <a:cs typeface="Times New Roman" pitchFamily="18" charset="0"/>
            </a:rPr>
            <a:t>The pixel values are modified using DNA sequence encoding and chaotic maps (</a:t>
          </a:r>
          <a:r>
            <a:rPr lang="en-US" sz="1700" kern="1200" dirty="0" err="1">
              <a:solidFill>
                <a:schemeClr val="tx1"/>
              </a:solidFill>
              <a:latin typeface="Times New Roman" pitchFamily="18" charset="0"/>
              <a:cs typeface="Times New Roman" pitchFamily="18" charset="0"/>
            </a:rPr>
            <a:t>Duffing</a:t>
          </a:r>
          <a:r>
            <a:rPr lang="en-US" sz="1700" kern="1200" dirty="0">
              <a:solidFill>
                <a:schemeClr val="tx1"/>
              </a:solidFill>
              <a:latin typeface="Times New Roman" pitchFamily="18" charset="0"/>
              <a:cs typeface="Times New Roman" pitchFamily="18" charset="0"/>
            </a:rPr>
            <a:t> and Tent maps). These operations dynamically determine the scrambling rules, ensuring unpredictability and robustness against attacks.</a:t>
          </a:r>
          <a:endParaRPr lang="en-US" sz="1700" kern="1200" dirty="0">
            <a:solidFill>
              <a:schemeClr val="tx1"/>
            </a:solidFill>
          </a:endParaRPr>
        </a:p>
      </dsp:txBody>
      <dsp:txXfrm>
        <a:off x="1566545" y="3282949"/>
        <a:ext cx="5520055" cy="1492249"/>
      </dsp:txXfrm>
    </dsp:sp>
    <dsp:sp modelId="{D1449D5F-5484-4F7C-89E0-671201B9F422}">
      <dsp:nvSpPr>
        <dsp:cNvPr id="0" name=""/>
        <dsp:cNvSpPr/>
      </dsp:nvSpPr>
      <dsp:spPr>
        <a:xfrm>
          <a:off x="149225" y="3432174"/>
          <a:ext cx="1417320" cy="119380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56F8E-251D-475C-A657-CFB78300D61B}" type="datetimeFigureOut">
              <a:rPr lang="en-US" smtClean="0"/>
              <a:pPr/>
              <a:t>9/25/2025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D24DA5-BEEB-467E-B0A1-5F0A9BF3B6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48226C-1732-457C-A3C2-D6FC10850315}" type="datetime1">
              <a:rPr lang="en-IN" smtClean="0"/>
              <a:pPr/>
              <a:t>25-09-2025</a:t>
            </a:fld>
            <a:endParaRPr lang="en-US"/>
          </a:p>
        </p:txBody>
      </p:sp>
      <p:sp>
        <p:nvSpPr>
          <p:cNvPr id="5" name="Footer Placeholder 4"/>
          <p:cNvSpPr>
            <a:spLocks noGrp="1"/>
          </p:cNvSpPr>
          <p:nvPr>
            <p:ph type="ftr" sz="quarter" idx="11"/>
          </p:nvPr>
        </p:nvSpPr>
        <p:spPr/>
        <p:txBody>
          <a:bodyPr/>
          <a:lstStyle/>
          <a:p>
            <a:r>
              <a:rPr lang="en-US" smtClean="0"/>
              <a:t>Selvanayaki R - 225058039</a:t>
            </a:r>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C87335-6503-4A23-9A2B-4E8CA7F4AF86}" type="datetime1">
              <a:rPr lang="en-IN" smtClean="0"/>
              <a:pPr/>
              <a:t>25-09-2025</a:t>
            </a:fld>
            <a:endParaRPr lang="en-US"/>
          </a:p>
        </p:txBody>
      </p:sp>
      <p:sp>
        <p:nvSpPr>
          <p:cNvPr id="5" name="Footer Placeholder 4"/>
          <p:cNvSpPr>
            <a:spLocks noGrp="1"/>
          </p:cNvSpPr>
          <p:nvPr>
            <p:ph type="ftr" sz="quarter" idx="11"/>
          </p:nvPr>
        </p:nvSpPr>
        <p:spPr/>
        <p:txBody>
          <a:bodyPr/>
          <a:lstStyle/>
          <a:p>
            <a:r>
              <a:rPr lang="en-US" smtClean="0"/>
              <a:t>Selvanayaki R - 225058039</a:t>
            </a:r>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FC78E-259A-456E-9F65-A35C26FA165C}" type="datetime1">
              <a:rPr lang="en-IN" smtClean="0"/>
              <a:pPr/>
              <a:t>25-09-2025</a:t>
            </a:fld>
            <a:endParaRPr lang="en-US"/>
          </a:p>
        </p:txBody>
      </p:sp>
      <p:sp>
        <p:nvSpPr>
          <p:cNvPr id="5" name="Footer Placeholder 4"/>
          <p:cNvSpPr>
            <a:spLocks noGrp="1"/>
          </p:cNvSpPr>
          <p:nvPr>
            <p:ph type="ftr" sz="quarter" idx="11"/>
          </p:nvPr>
        </p:nvSpPr>
        <p:spPr/>
        <p:txBody>
          <a:bodyPr/>
          <a:lstStyle/>
          <a:p>
            <a:r>
              <a:rPr lang="en-US" smtClean="0"/>
              <a:t>Selvanayaki R - 225058039</a:t>
            </a:r>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755D0-A5B8-49AE-B937-8BAB5E73A79E}" type="datetime1">
              <a:rPr lang="en-IN" smtClean="0"/>
              <a:pPr/>
              <a:t>25-09-2025</a:t>
            </a:fld>
            <a:endParaRPr lang="en-US"/>
          </a:p>
        </p:txBody>
      </p:sp>
      <p:sp>
        <p:nvSpPr>
          <p:cNvPr id="5" name="Footer Placeholder 4"/>
          <p:cNvSpPr>
            <a:spLocks noGrp="1"/>
          </p:cNvSpPr>
          <p:nvPr>
            <p:ph type="ftr" sz="quarter" idx="11"/>
          </p:nvPr>
        </p:nvSpPr>
        <p:spPr/>
        <p:txBody>
          <a:bodyPr/>
          <a:lstStyle/>
          <a:p>
            <a:r>
              <a:rPr lang="en-US" smtClean="0"/>
              <a:t>Selvanayaki R - 225058039</a:t>
            </a:r>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E3B7E-48B8-4315-9911-211197E57048}" type="datetime1">
              <a:rPr lang="en-IN" smtClean="0"/>
              <a:pPr/>
              <a:t>25-09-2025</a:t>
            </a:fld>
            <a:endParaRPr lang="en-US"/>
          </a:p>
        </p:txBody>
      </p:sp>
      <p:sp>
        <p:nvSpPr>
          <p:cNvPr id="5" name="Footer Placeholder 4"/>
          <p:cNvSpPr>
            <a:spLocks noGrp="1"/>
          </p:cNvSpPr>
          <p:nvPr>
            <p:ph type="ftr" sz="quarter" idx="11"/>
          </p:nvPr>
        </p:nvSpPr>
        <p:spPr/>
        <p:txBody>
          <a:bodyPr/>
          <a:lstStyle/>
          <a:p>
            <a:r>
              <a:rPr lang="en-US" smtClean="0"/>
              <a:t>Selvanayaki R - 225058039</a:t>
            </a:r>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B76942-2C96-4CB8-8880-3352639E90D1}" type="datetime1">
              <a:rPr lang="en-IN" smtClean="0"/>
              <a:pPr/>
              <a:t>25-09-2025</a:t>
            </a:fld>
            <a:endParaRPr lang="en-US"/>
          </a:p>
        </p:txBody>
      </p:sp>
      <p:sp>
        <p:nvSpPr>
          <p:cNvPr id="6" name="Footer Placeholder 5"/>
          <p:cNvSpPr>
            <a:spLocks noGrp="1"/>
          </p:cNvSpPr>
          <p:nvPr>
            <p:ph type="ftr" sz="quarter" idx="11"/>
          </p:nvPr>
        </p:nvSpPr>
        <p:spPr/>
        <p:txBody>
          <a:bodyPr/>
          <a:lstStyle/>
          <a:p>
            <a:r>
              <a:rPr lang="en-US" smtClean="0"/>
              <a:t>Selvanayaki R - 225058039</a:t>
            </a:r>
            <a:endParaRPr lang="en-US"/>
          </a:p>
        </p:txBody>
      </p:sp>
      <p:sp>
        <p:nvSpPr>
          <p:cNvPr id="7" name="Slide Number Placeholder 6"/>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7ED863-B998-41F1-ACE7-E650B34E4757}" type="datetime1">
              <a:rPr lang="en-IN" smtClean="0"/>
              <a:pPr/>
              <a:t>25-09-2025</a:t>
            </a:fld>
            <a:endParaRPr lang="en-US"/>
          </a:p>
        </p:txBody>
      </p:sp>
      <p:sp>
        <p:nvSpPr>
          <p:cNvPr id="8" name="Footer Placeholder 7"/>
          <p:cNvSpPr>
            <a:spLocks noGrp="1"/>
          </p:cNvSpPr>
          <p:nvPr>
            <p:ph type="ftr" sz="quarter" idx="11"/>
          </p:nvPr>
        </p:nvSpPr>
        <p:spPr/>
        <p:txBody>
          <a:bodyPr/>
          <a:lstStyle/>
          <a:p>
            <a:r>
              <a:rPr lang="en-US" smtClean="0"/>
              <a:t>Selvanayaki R - 225058039</a:t>
            </a:r>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FD6F34-A0B1-44CF-A6A0-54317338BBBA}" type="datetime1">
              <a:rPr lang="en-IN" smtClean="0"/>
              <a:pPr/>
              <a:t>25-09-2025</a:t>
            </a:fld>
            <a:endParaRPr lang="en-US"/>
          </a:p>
        </p:txBody>
      </p:sp>
      <p:sp>
        <p:nvSpPr>
          <p:cNvPr id="4" name="Footer Placeholder 3"/>
          <p:cNvSpPr>
            <a:spLocks noGrp="1"/>
          </p:cNvSpPr>
          <p:nvPr>
            <p:ph type="ftr" sz="quarter" idx="11"/>
          </p:nvPr>
        </p:nvSpPr>
        <p:spPr/>
        <p:txBody>
          <a:bodyPr/>
          <a:lstStyle/>
          <a:p>
            <a:r>
              <a:rPr lang="en-US" smtClean="0"/>
              <a:t>Selvanayaki R - 225058039</a:t>
            </a:r>
            <a:endParaRPr lang="en-US"/>
          </a:p>
        </p:txBody>
      </p:sp>
      <p:sp>
        <p:nvSpPr>
          <p:cNvPr id="5" name="Slide Number Placeholder 4"/>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48CB8-4A56-4F0D-ACA3-5CBE5F19FEF7}" type="datetime1">
              <a:rPr lang="en-IN" smtClean="0"/>
              <a:pPr/>
              <a:t>25-09-2025</a:t>
            </a:fld>
            <a:endParaRPr lang="en-US"/>
          </a:p>
        </p:txBody>
      </p:sp>
      <p:sp>
        <p:nvSpPr>
          <p:cNvPr id="3" name="Footer Placeholder 2"/>
          <p:cNvSpPr>
            <a:spLocks noGrp="1"/>
          </p:cNvSpPr>
          <p:nvPr>
            <p:ph type="ftr" sz="quarter" idx="11"/>
          </p:nvPr>
        </p:nvSpPr>
        <p:spPr/>
        <p:txBody>
          <a:bodyPr/>
          <a:lstStyle/>
          <a:p>
            <a:r>
              <a:rPr lang="en-US" smtClean="0"/>
              <a:t>Selvanayaki R - 225058039</a:t>
            </a:r>
            <a:endParaRPr lang="en-US"/>
          </a:p>
        </p:txBody>
      </p:sp>
      <p:sp>
        <p:nvSpPr>
          <p:cNvPr id="4" name="Slide Number Placeholder 3"/>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B9A65-1216-48B6-B864-3D0FC3367D80}" type="datetime1">
              <a:rPr lang="en-IN" smtClean="0"/>
              <a:pPr/>
              <a:t>25-09-2025</a:t>
            </a:fld>
            <a:endParaRPr lang="en-US"/>
          </a:p>
        </p:txBody>
      </p:sp>
      <p:sp>
        <p:nvSpPr>
          <p:cNvPr id="6" name="Footer Placeholder 5"/>
          <p:cNvSpPr>
            <a:spLocks noGrp="1"/>
          </p:cNvSpPr>
          <p:nvPr>
            <p:ph type="ftr" sz="quarter" idx="11"/>
          </p:nvPr>
        </p:nvSpPr>
        <p:spPr/>
        <p:txBody>
          <a:bodyPr/>
          <a:lstStyle/>
          <a:p>
            <a:r>
              <a:rPr lang="en-US" smtClean="0"/>
              <a:t>Selvanayaki R - 225058039</a:t>
            </a:r>
            <a:endParaRPr lang="en-US"/>
          </a:p>
        </p:txBody>
      </p:sp>
      <p:sp>
        <p:nvSpPr>
          <p:cNvPr id="7" name="Slide Number Placeholder 6"/>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3FB5DD-1138-462B-BAF7-1C43DC3FBA7C}" type="datetime1">
              <a:rPr lang="en-IN" smtClean="0"/>
              <a:pPr/>
              <a:t>25-09-2025</a:t>
            </a:fld>
            <a:endParaRPr lang="en-US"/>
          </a:p>
        </p:txBody>
      </p:sp>
      <p:sp>
        <p:nvSpPr>
          <p:cNvPr id="6" name="Footer Placeholder 5"/>
          <p:cNvSpPr>
            <a:spLocks noGrp="1"/>
          </p:cNvSpPr>
          <p:nvPr>
            <p:ph type="ftr" sz="quarter" idx="11"/>
          </p:nvPr>
        </p:nvSpPr>
        <p:spPr/>
        <p:txBody>
          <a:bodyPr/>
          <a:lstStyle/>
          <a:p>
            <a:r>
              <a:rPr lang="en-US" smtClean="0"/>
              <a:t>Selvanayaki R - 225058039</a:t>
            </a:r>
            <a:endParaRPr lang="en-US"/>
          </a:p>
        </p:txBody>
      </p:sp>
      <p:sp>
        <p:nvSpPr>
          <p:cNvPr id="7" name="Slide Number Placeholder 6"/>
          <p:cNvSpPr>
            <a:spLocks noGrp="1"/>
          </p:cNvSpPr>
          <p:nvPr>
            <p:ph type="sldNum" sz="quarter" idx="12"/>
          </p:nvPr>
        </p:nvSpPr>
        <p:spPr/>
        <p:txBody>
          <a:bodyPr/>
          <a:lstStyle/>
          <a:p>
            <a:fld id="{D4A7F322-AA04-435D-8598-E3876EF6184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98071-150B-4F62-9E09-8AF85790DE91}" type="datetime1">
              <a:rPr lang="en-IN" smtClean="0"/>
              <a:pPr/>
              <a:t>25-09-2025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Selvanayaki R - 225058039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7F322-AA04-435D-8598-E3876EF6184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0"/>
            <a:ext cx="8229600" cy="2514600"/>
          </a:xfrm>
        </p:spPr>
        <p:txBody>
          <a:bodyPr>
            <a:normAutofit fontScale="90000"/>
          </a:bodyPr>
          <a:lstStyle/>
          <a:p>
            <a:r>
              <a:rPr lang="en-IN" b="1" dirty="0">
                <a:solidFill>
                  <a:schemeClr val="tx2">
                    <a:lumMod val="75000"/>
                  </a:schemeClr>
                </a:solidFill>
                <a:latin typeface="Times New Roman" pitchFamily="18" charset="0"/>
                <a:cs typeface="Times New Roman" pitchFamily="18" charset="0"/>
              </a:rPr>
              <a:t> </a:t>
            </a:r>
            <a:r>
              <a:rPr lang="en-US" sz="4000" b="1" dirty="0" smtClean="0">
                <a:solidFill>
                  <a:srgbClr val="FF0000"/>
                </a:solidFill>
                <a:latin typeface="Times New Roman" pitchFamily="18" charset="0"/>
                <a:cs typeface="Times New Roman" pitchFamily="18" charset="0"/>
              </a:rPr>
              <a:t>OPTIMIZED CHAOTIC MAP-BASED TECHNIQUES FOR EFFICIENT AND SECURE REAL-TIME IMAGE ENCRYPTION.</a:t>
            </a:r>
            <a:r>
              <a:rPr lang="en-US" dirty="0" smtClean="0"/>
              <a:t/>
            </a:r>
            <a:br>
              <a:rPr lang="en-US" dirty="0" smtClean="0"/>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533400" y="4343400"/>
            <a:ext cx="8610600" cy="1752600"/>
          </a:xfrm>
        </p:spPr>
        <p:txBody>
          <a:bodyPr>
            <a:normAutofit/>
          </a:bodyPr>
          <a:lstStyle/>
          <a:p>
            <a:pPr algn="l"/>
            <a:r>
              <a:rPr lang="en-US" sz="2400" b="1" dirty="0">
                <a:solidFill>
                  <a:schemeClr val="tx1">
                    <a:lumMod val="75000"/>
                    <a:lumOff val="25000"/>
                  </a:schemeClr>
                </a:solidFill>
                <a:latin typeface="Times New Roman" pitchFamily="18" charset="0"/>
                <a:cs typeface="Times New Roman" pitchFamily="18" charset="0"/>
              </a:rPr>
              <a:t>Presented by:                                         Under the guidance of:</a:t>
            </a:r>
          </a:p>
          <a:p>
            <a:pPr algn="l"/>
            <a:r>
              <a:rPr lang="en-US" sz="1800" dirty="0">
                <a:solidFill>
                  <a:schemeClr val="tx1">
                    <a:lumMod val="65000"/>
                    <a:lumOff val="35000"/>
                  </a:schemeClr>
                </a:solidFill>
                <a:latin typeface="Times New Roman" pitchFamily="18" charset="0"/>
                <a:cs typeface="Times New Roman" pitchFamily="18" charset="0"/>
              </a:rPr>
              <a:t>R. </a:t>
            </a:r>
            <a:r>
              <a:rPr lang="en-US" sz="1800" dirty="0" err="1">
                <a:solidFill>
                  <a:schemeClr val="tx1">
                    <a:lumMod val="65000"/>
                    <a:lumOff val="35000"/>
                  </a:schemeClr>
                </a:solidFill>
                <a:latin typeface="Times New Roman" pitchFamily="18" charset="0"/>
                <a:cs typeface="Times New Roman" pitchFamily="18" charset="0"/>
              </a:rPr>
              <a:t>Selvanayaki</a:t>
            </a:r>
            <a:r>
              <a:rPr lang="en-US" sz="1800" dirty="0">
                <a:solidFill>
                  <a:schemeClr val="tx1">
                    <a:lumMod val="65000"/>
                    <a:lumOff val="35000"/>
                  </a:schemeClr>
                </a:solidFill>
                <a:latin typeface="Times New Roman" pitchFamily="18" charset="0"/>
                <a:cs typeface="Times New Roman" pitchFamily="18" charset="0"/>
              </a:rPr>
              <a:t>                                                              Dr. R. </a:t>
            </a:r>
            <a:r>
              <a:rPr lang="en-US" sz="1800" dirty="0" err="1">
                <a:solidFill>
                  <a:schemeClr val="tx1">
                    <a:lumMod val="65000"/>
                    <a:lumOff val="35000"/>
                  </a:schemeClr>
                </a:solidFill>
                <a:latin typeface="Times New Roman" pitchFamily="18" charset="0"/>
                <a:cs typeface="Times New Roman" pitchFamily="18" charset="0"/>
              </a:rPr>
              <a:t>Sujarani</a:t>
            </a:r>
            <a:r>
              <a:rPr lang="en-US" sz="1800" dirty="0">
                <a:solidFill>
                  <a:schemeClr val="tx1">
                    <a:lumMod val="65000"/>
                    <a:lumOff val="35000"/>
                  </a:schemeClr>
                </a:solidFill>
                <a:latin typeface="Times New Roman" pitchFamily="18" charset="0"/>
                <a:cs typeface="Times New Roman" pitchFamily="18" charset="0"/>
              </a:rPr>
              <a:t>                                                                                   </a:t>
            </a:r>
          </a:p>
          <a:p>
            <a:pPr algn="l"/>
            <a:r>
              <a:rPr lang="en-US" sz="1800" dirty="0">
                <a:solidFill>
                  <a:schemeClr val="tx1">
                    <a:lumMod val="65000"/>
                    <a:lumOff val="35000"/>
                  </a:schemeClr>
                </a:solidFill>
                <a:latin typeface="Times New Roman" pitchFamily="18" charset="0"/>
                <a:cs typeface="Times New Roman" pitchFamily="18" charset="0"/>
              </a:rPr>
              <a:t>225058039                                                                     Asst. professor</a:t>
            </a:r>
          </a:p>
          <a:p>
            <a:pPr algn="l"/>
            <a:r>
              <a:rPr lang="en-US" sz="1800" dirty="0">
                <a:solidFill>
                  <a:schemeClr val="tx1">
                    <a:lumMod val="65000"/>
                    <a:lumOff val="35000"/>
                  </a:schemeClr>
                </a:solidFill>
                <a:latin typeface="Times New Roman" pitchFamily="18" charset="0"/>
                <a:cs typeface="Times New Roman" pitchFamily="18" charset="0"/>
              </a:rPr>
              <a:t>II </a:t>
            </a:r>
            <a:r>
              <a:rPr lang="en-US" sz="1800" dirty="0" err="1">
                <a:solidFill>
                  <a:schemeClr val="tx1">
                    <a:lumMod val="65000"/>
                    <a:lumOff val="35000"/>
                  </a:schemeClr>
                </a:solidFill>
                <a:latin typeface="Times New Roman" pitchFamily="18" charset="0"/>
                <a:cs typeface="Times New Roman" pitchFamily="18" charset="0"/>
              </a:rPr>
              <a:t>Msc</a:t>
            </a:r>
            <a:r>
              <a:rPr lang="en-US" sz="1800" dirty="0">
                <a:solidFill>
                  <a:schemeClr val="tx1">
                    <a:lumMod val="65000"/>
                    <a:lumOff val="35000"/>
                  </a:schemeClr>
                </a:solidFill>
                <a:latin typeface="Times New Roman" pitchFamily="18" charset="0"/>
                <a:cs typeface="Times New Roman" pitchFamily="18" charset="0"/>
              </a:rPr>
              <a:t>. Computer Science                                             Department of CSE</a:t>
            </a:r>
          </a:p>
        </p:txBody>
      </p:sp>
      <p:pic>
        <p:nvPicPr>
          <p:cNvPr id="4" name="Picture 3" descr="sas24.jpg"/>
          <p:cNvPicPr>
            <a:picLocks noChangeAspect="1"/>
          </p:cNvPicPr>
          <p:nvPr/>
        </p:nvPicPr>
        <p:blipFill>
          <a:blip r:embed="rId2" cstate="print"/>
          <a:srcRect b="12682"/>
          <a:stretch>
            <a:fillRect/>
          </a:stretch>
        </p:blipFill>
        <p:spPr>
          <a:xfrm>
            <a:off x="1447800" y="154686"/>
            <a:ext cx="5852160" cy="1369314"/>
          </a:xfrm>
          <a:prstGeom prst="rect">
            <a:avLst/>
          </a:prstGeom>
        </p:spPr>
      </p:pic>
      <p:sp>
        <p:nvSpPr>
          <p:cNvPr id="5" name="Date Placeholder 4"/>
          <p:cNvSpPr>
            <a:spLocks noGrp="1"/>
          </p:cNvSpPr>
          <p:nvPr>
            <p:ph type="dt" sz="half" idx="10"/>
          </p:nvPr>
        </p:nvSpPr>
        <p:spPr/>
        <p:txBody>
          <a:bodyPr/>
          <a:lstStyle/>
          <a:p>
            <a:fld id="{EE89DF79-C220-45A8-9AF9-8830B1506299}"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1</a:t>
            </a:fld>
            <a:endParaRPr lang="en-US"/>
          </a:p>
        </p:txBody>
      </p:sp>
      <p:sp>
        <p:nvSpPr>
          <p:cNvPr id="7" name="Footer Placeholder 6"/>
          <p:cNvSpPr>
            <a:spLocks noGrp="1"/>
          </p:cNvSpPr>
          <p:nvPr>
            <p:ph type="ftr" sz="quarter" idx="11"/>
          </p:nvPr>
        </p:nvSpPr>
        <p:spPr/>
        <p:txBody>
          <a:bodyPr/>
          <a:lstStyle/>
          <a:p>
            <a:r>
              <a:rPr lang="en-US" smtClean="0"/>
              <a:t>Selvanayaki R - 225058039</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4953000" cy="914400"/>
          </a:xfrm>
        </p:spPr>
        <p:txBody>
          <a:bodyPr>
            <a:normAutofit/>
          </a:bodyPr>
          <a:lstStyle/>
          <a:p>
            <a:r>
              <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EXISTING SYSTEM</a:t>
            </a:r>
          </a:p>
        </p:txBody>
      </p:sp>
      <p:graphicFrame>
        <p:nvGraphicFramePr>
          <p:cNvPr id="6" name="Diagram 5"/>
          <p:cNvGraphicFramePr/>
          <p:nvPr/>
        </p:nvGraphicFramePr>
        <p:xfrm>
          <a:off x="1600200" y="1524000"/>
          <a:ext cx="70866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33400" y="1066800"/>
            <a:ext cx="8090676" cy="646331"/>
          </a:xfrm>
          <a:prstGeom prst="rect">
            <a:avLst/>
          </a:prstGeom>
          <a:noFill/>
        </p:spPr>
        <p:txBody>
          <a:bodyPr wrap="none" rtlCol="0">
            <a:spAutoFit/>
          </a:bodyPr>
          <a:lstStyle/>
          <a:p>
            <a:r>
              <a:rPr lang="en-US" dirty="0">
                <a:latin typeface="Times New Roman" pitchFamily="18" charset="0"/>
                <a:cs typeface="Times New Roman" pitchFamily="18" charset="0"/>
              </a:rPr>
              <a:t>The encryption process outlined in the existing project  consists of three main phases:</a:t>
            </a:r>
          </a:p>
          <a:p>
            <a:endParaRPr lang="en-US" dirty="0"/>
          </a:p>
        </p:txBody>
      </p:sp>
      <p:cxnSp>
        <p:nvCxnSpPr>
          <p:cNvPr id="10" name="Straight Connector 9"/>
          <p:cNvCxnSpPr/>
          <p:nvPr/>
        </p:nvCxnSpPr>
        <p:spPr>
          <a:xfrm flipH="1">
            <a:off x="533400" y="5562600"/>
            <a:ext cx="1066800" cy="0"/>
          </a:xfrm>
          <a:prstGeom prst="line">
            <a:avLst/>
          </a:prstGeom>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rot="5400000">
            <a:off x="-571500" y="3390900"/>
            <a:ext cx="3276600" cy="1066800"/>
          </a:xfrm>
          <a:prstGeom prst="bentConnector3">
            <a:avLst>
              <a:gd name="adj1" fmla="val 194"/>
            </a:avLst>
          </a:prstGeom>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533400" y="3886200"/>
            <a:ext cx="1066800" cy="0"/>
          </a:xfrm>
          <a:prstGeom prst="line">
            <a:avLst/>
          </a:prstGeom>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762000" y="1853625"/>
            <a:ext cx="601447" cy="584775"/>
          </a:xfrm>
          <a:prstGeom prst="rect">
            <a:avLst/>
          </a:prstGeom>
          <a:noFill/>
        </p:spPr>
        <p:txBody>
          <a:bodyPr wrap="none" rtlCol="0">
            <a:spAutoFit/>
          </a:bodyPr>
          <a:lstStyle/>
          <a:p>
            <a:r>
              <a:rPr lang="en-US" sz="3200" dirty="0">
                <a:solidFill>
                  <a:schemeClr val="tx1">
                    <a:lumMod val="50000"/>
                    <a:lumOff val="50000"/>
                  </a:schemeClr>
                </a:solidFill>
              </a:rPr>
              <a:t>01</a:t>
            </a:r>
          </a:p>
        </p:txBody>
      </p:sp>
      <p:sp>
        <p:nvSpPr>
          <p:cNvPr id="32" name="TextBox 31"/>
          <p:cNvSpPr txBox="1"/>
          <p:nvPr/>
        </p:nvSpPr>
        <p:spPr>
          <a:xfrm>
            <a:off x="762000" y="3453825"/>
            <a:ext cx="601447" cy="584775"/>
          </a:xfrm>
          <a:prstGeom prst="rect">
            <a:avLst/>
          </a:prstGeom>
          <a:noFill/>
        </p:spPr>
        <p:txBody>
          <a:bodyPr wrap="none" rtlCol="0">
            <a:spAutoFit/>
          </a:bodyPr>
          <a:lstStyle/>
          <a:p>
            <a:r>
              <a:rPr lang="en-US" sz="3200" dirty="0">
                <a:solidFill>
                  <a:schemeClr val="tx1">
                    <a:lumMod val="50000"/>
                    <a:lumOff val="50000"/>
                  </a:schemeClr>
                </a:solidFill>
              </a:rPr>
              <a:t>02</a:t>
            </a:r>
          </a:p>
        </p:txBody>
      </p:sp>
      <p:sp>
        <p:nvSpPr>
          <p:cNvPr id="33" name="TextBox 32"/>
          <p:cNvSpPr txBox="1"/>
          <p:nvPr/>
        </p:nvSpPr>
        <p:spPr>
          <a:xfrm>
            <a:off x="762000" y="5130225"/>
            <a:ext cx="601447" cy="584775"/>
          </a:xfrm>
          <a:prstGeom prst="rect">
            <a:avLst/>
          </a:prstGeom>
          <a:noFill/>
        </p:spPr>
        <p:txBody>
          <a:bodyPr wrap="none" rtlCol="0">
            <a:spAutoFit/>
          </a:bodyPr>
          <a:lstStyle/>
          <a:p>
            <a:r>
              <a:rPr lang="en-US" sz="3200" dirty="0">
                <a:solidFill>
                  <a:schemeClr val="tx1">
                    <a:lumMod val="50000"/>
                    <a:lumOff val="50000"/>
                  </a:schemeClr>
                </a:solidFill>
              </a:rPr>
              <a:t>03</a:t>
            </a:r>
          </a:p>
        </p:txBody>
      </p:sp>
      <p:sp>
        <p:nvSpPr>
          <p:cNvPr id="13" name="Date Placeholder 12"/>
          <p:cNvSpPr>
            <a:spLocks noGrp="1"/>
          </p:cNvSpPr>
          <p:nvPr>
            <p:ph type="dt" sz="half" idx="10"/>
          </p:nvPr>
        </p:nvSpPr>
        <p:spPr>
          <a:xfrm>
            <a:off x="152400" y="6324600"/>
            <a:ext cx="2133600" cy="365125"/>
          </a:xfrm>
        </p:spPr>
        <p:txBody>
          <a:bodyPr/>
          <a:lstStyle/>
          <a:p>
            <a:fld id="{B9F0F87E-7762-4CD8-812A-4FECA613C717}" type="datetime1">
              <a:rPr lang="en-US" smtClean="0"/>
              <a:pPr/>
              <a:t>9/25/2025</a:t>
            </a:fld>
            <a:endParaRPr lang="en-US" dirty="0"/>
          </a:p>
        </p:txBody>
      </p:sp>
      <p:sp>
        <p:nvSpPr>
          <p:cNvPr id="14" name="Slide Number Placeholder 13"/>
          <p:cNvSpPr>
            <a:spLocks noGrp="1"/>
          </p:cNvSpPr>
          <p:nvPr>
            <p:ph type="sldNum" sz="quarter" idx="12"/>
          </p:nvPr>
        </p:nvSpPr>
        <p:spPr>
          <a:xfrm>
            <a:off x="6629400" y="6324600"/>
            <a:ext cx="2133600" cy="365125"/>
          </a:xfrm>
        </p:spPr>
        <p:txBody>
          <a:bodyPr/>
          <a:lstStyle/>
          <a:p>
            <a:fld id="{D4A7F322-AA04-435D-8598-E3876EF61847}" type="slidenum">
              <a:rPr lang="en-US" smtClean="0"/>
              <a:pPr/>
              <a:t>10</a:t>
            </a:fld>
            <a:endParaRPr lang="en-US" dirty="0"/>
          </a:p>
        </p:txBody>
      </p:sp>
      <p:sp>
        <p:nvSpPr>
          <p:cNvPr id="15" name="Footer Placeholder 14"/>
          <p:cNvSpPr>
            <a:spLocks noGrp="1"/>
          </p:cNvSpPr>
          <p:nvPr>
            <p:ph type="ftr" sz="quarter" idx="11"/>
          </p:nvPr>
        </p:nvSpPr>
        <p:spPr>
          <a:xfrm>
            <a:off x="3124200" y="6324600"/>
            <a:ext cx="2895600" cy="365125"/>
          </a:xfrm>
        </p:spPr>
        <p:txBody>
          <a:bodyPr/>
          <a:lstStyle/>
          <a:p>
            <a:r>
              <a:rPr lang="en-US" dirty="0" err="1" smtClean="0"/>
              <a:t>Selvanayaki</a:t>
            </a:r>
            <a:r>
              <a:rPr lang="en-US" dirty="0" smtClean="0"/>
              <a:t> R - 225058039</a:t>
            </a:r>
            <a:endParaRPr lang="en-US" dirty="0"/>
          </a:p>
        </p:txBody>
      </p:sp>
      <p:pic>
        <p:nvPicPr>
          <p:cNvPr id="16" name="Picture 15" descr="sas24.jpg"/>
          <p:cNvPicPr>
            <a:picLocks noChangeAspect="1"/>
          </p:cNvPicPr>
          <p:nvPr/>
        </p:nvPicPr>
        <p:blipFill>
          <a:blip r:embed="rId7"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5638800" cy="1143000"/>
          </a:xfrm>
        </p:spPr>
        <p:txBody>
          <a:bodyPr>
            <a:norm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Box 7"/>
          <p:cNvSpPr txBox="1"/>
          <p:nvPr/>
        </p:nvSpPr>
        <p:spPr>
          <a:xfrm>
            <a:off x="228600" y="3200400"/>
            <a:ext cx="8610599" cy="2369880"/>
          </a:xfrm>
          <a:prstGeom prst="rect">
            <a:avLst/>
          </a:prstGeom>
          <a:noFill/>
        </p:spPr>
        <p:txBody>
          <a:bodyPr wrap="square" rtlCol="0">
            <a:spAutoFit/>
          </a:bodyPr>
          <a:lstStyle/>
          <a:p>
            <a:endParaRPr lang="en-US" dirty="0">
              <a:latin typeface="Times New Roman" pitchFamily="18" charset="0"/>
              <a:cs typeface="Times New Roman" pitchFamily="18" charset="0"/>
            </a:endParaRPr>
          </a:p>
          <a:p>
            <a:r>
              <a:rPr lang="en-US" sz="2000" b="1" dirty="0">
                <a:latin typeface="Times New Roman" pitchFamily="18" charset="0"/>
                <a:cs typeface="Times New Roman" pitchFamily="18" charset="0"/>
              </a:rPr>
              <a:t>SHA-256 Hashing</a:t>
            </a:r>
            <a:r>
              <a:rPr lang="en-US" dirty="0">
                <a:latin typeface="Times New Roman" pitchFamily="18" charset="0"/>
                <a:cs typeface="Times New Roman" pitchFamily="18" charset="0"/>
              </a:rPr>
              <a:t>: Hashing algorithms are used to derive strong, unpredictable encryption keys. SHA-256 ensures an initial layer of complexity.</a:t>
            </a:r>
          </a:p>
          <a:p>
            <a:endParaRPr lang="en-US" dirty="0">
              <a:latin typeface="Times New Roman" pitchFamily="18" charset="0"/>
              <a:cs typeface="Times New Roman" pitchFamily="18" charset="0"/>
            </a:endParaRPr>
          </a:p>
          <a:p>
            <a:r>
              <a:rPr lang="en-US" sz="2000" b="1" dirty="0">
                <a:latin typeface="Times New Roman" pitchFamily="18" charset="0"/>
                <a:cs typeface="Times New Roman" pitchFamily="18" charset="0"/>
              </a:rPr>
              <a:t>Initialization</a:t>
            </a:r>
            <a:r>
              <a:rPr lang="en-US" dirty="0">
                <a:latin typeface="Times New Roman" pitchFamily="18" charset="0"/>
                <a:cs typeface="Times New Roman" pitchFamily="18" charset="0"/>
              </a:rPr>
              <a:t>: The generated key is then used to initialize the Radial Basis Function (RBF) and the 2D Logistic Map (LM), which will generate the key series utilized for the  confusion and diffusion phases.</a:t>
            </a:r>
          </a:p>
          <a:p>
            <a:endParaRPr lang="en-US" dirty="0"/>
          </a:p>
        </p:txBody>
      </p:sp>
      <p:sp>
        <p:nvSpPr>
          <p:cNvPr id="9" name="TextBox 8"/>
          <p:cNvSpPr txBox="1"/>
          <p:nvPr/>
        </p:nvSpPr>
        <p:spPr>
          <a:xfrm>
            <a:off x="228600" y="1295400"/>
            <a:ext cx="9144001" cy="923330"/>
          </a:xfrm>
          <a:prstGeom prst="rect">
            <a:avLst/>
          </a:prstGeom>
          <a:noFill/>
        </p:spPr>
        <p:txBody>
          <a:bodyPr wrap="square" rtlCol="0">
            <a:spAutoFit/>
          </a:bodyPr>
          <a:lstStyle/>
          <a:p>
            <a:r>
              <a:rPr lang="en-US" dirty="0">
                <a:latin typeface="Times New Roman" pitchFamily="18" charset="0"/>
                <a:cs typeface="Times New Roman" pitchFamily="18" charset="0"/>
              </a:rPr>
              <a:t>This process outlines a comprehensive method for color image encryption with advanced cryptographic techniques. Here’s a breakdown of each phase with key points:</a:t>
            </a:r>
          </a:p>
          <a:p>
            <a:endParaRPr lang="en-US" dirty="0"/>
          </a:p>
        </p:txBody>
      </p:sp>
      <p:sp>
        <p:nvSpPr>
          <p:cNvPr id="10" name="Rectangle 9"/>
          <p:cNvSpPr/>
          <p:nvPr/>
        </p:nvSpPr>
        <p:spPr>
          <a:xfrm>
            <a:off x="2590800" y="2438400"/>
            <a:ext cx="609600" cy="6096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01</a:t>
            </a:r>
          </a:p>
        </p:txBody>
      </p:sp>
      <p:cxnSp>
        <p:nvCxnSpPr>
          <p:cNvPr id="12" name="Straight Connector 11"/>
          <p:cNvCxnSpPr/>
          <p:nvPr/>
        </p:nvCxnSpPr>
        <p:spPr>
          <a:xfrm>
            <a:off x="2590800" y="3048000"/>
            <a:ext cx="4038600" cy="0"/>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37125" y="2476381"/>
            <a:ext cx="3392275" cy="800219"/>
          </a:xfrm>
          <a:prstGeom prst="rect">
            <a:avLst/>
          </a:prstGeom>
          <a:noFill/>
        </p:spPr>
        <p:txBody>
          <a:bodyPr wrap="none" rtlCol="0">
            <a:spAutoFit/>
          </a:bodyPr>
          <a:lstStyle/>
          <a:p>
            <a:r>
              <a:rPr lang="en-US" sz="2800" dirty="0">
                <a:latin typeface="Times New Roman" pitchFamily="18" charset="0"/>
                <a:cs typeface="Times New Roman" pitchFamily="18" charset="0"/>
              </a:rPr>
              <a:t>Key Generation Phase</a:t>
            </a:r>
          </a:p>
          <a:p>
            <a:endParaRPr lang="en-US" dirty="0"/>
          </a:p>
        </p:txBody>
      </p:sp>
      <p:sp>
        <p:nvSpPr>
          <p:cNvPr id="11" name="Date Placeholder 10"/>
          <p:cNvSpPr>
            <a:spLocks noGrp="1"/>
          </p:cNvSpPr>
          <p:nvPr>
            <p:ph type="dt" sz="half" idx="10"/>
          </p:nvPr>
        </p:nvSpPr>
        <p:spPr/>
        <p:txBody>
          <a:bodyPr/>
          <a:lstStyle/>
          <a:p>
            <a:fld id="{D79691D2-4DEE-4269-8AD1-B1B6BA154DB3}" type="datetime1">
              <a:rPr lang="en-IN" smtClean="0"/>
              <a:pPr/>
              <a:t>25-09-2025</a:t>
            </a:fld>
            <a:endParaRPr lang="en-US"/>
          </a:p>
        </p:txBody>
      </p:sp>
      <p:sp>
        <p:nvSpPr>
          <p:cNvPr id="13" name="Slide Number Placeholder 12"/>
          <p:cNvSpPr>
            <a:spLocks noGrp="1"/>
          </p:cNvSpPr>
          <p:nvPr>
            <p:ph type="sldNum" sz="quarter" idx="12"/>
          </p:nvPr>
        </p:nvSpPr>
        <p:spPr/>
        <p:txBody>
          <a:bodyPr/>
          <a:lstStyle/>
          <a:p>
            <a:fld id="{D4A7F322-AA04-435D-8598-E3876EF61847}" type="slidenum">
              <a:rPr lang="en-US" smtClean="0"/>
              <a:pPr/>
              <a:t>11</a:t>
            </a:fld>
            <a:endParaRPr lang="en-US"/>
          </a:p>
        </p:txBody>
      </p:sp>
      <p:sp>
        <p:nvSpPr>
          <p:cNvPr id="15" name="Footer Placeholder 14"/>
          <p:cNvSpPr>
            <a:spLocks noGrp="1"/>
          </p:cNvSpPr>
          <p:nvPr>
            <p:ph type="ftr" sz="quarter" idx="11"/>
          </p:nvPr>
        </p:nvSpPr>
        <p:spPr/>
        <p:txBody>
          <a:bodyPr/>
          <a:lstStyle/>
          <a:p>
            <a:r>
              <a:rPr lang="en-US" smtClean="0"/>
              <a:t>Selvanayaki R - 225058039</a:t>
            </a:r>
            <a:endParaRPr lang="en-US"/>
          </a:p>
        </p:txBody>
      </p:sp>
      <p:pic>
        <p:nvPicPr>
          <p:cNvPr id="16" name="Picture 15"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5638800" cy="1143000"/>
          </a:xfrm>
        </p:spPr>
        <p:txBody>
          <a:bodyPr>
            <a:norm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4000"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Box 7"/>
          <p:cNvSpPr txBox="1"/>
          <p:nvPr/>
        </p:nvSpPr>
        <p:spPr>
          <a:xfrm>
            <a:off x="228600" y="3429000"/>
            <a:ext cx="8610599" cy="2954655"/>
          </a:xfrm>
          <a:prstGeom prst="rect">
            <a:avLst/>
          </a:prstGeom>
          <a:noFill/>
        </p:spPr>
        <p:txBody>
          <a:bodyPr wrap="square" rtlCol="0">
            <a:spAutoFit/>
          </a:bodyPr>
          <a:lstStyle/>
          <a:p>
            <a:r>
              <a:rPr lang="en-US" sz="2000" b="1" dirty="0">
                <a:latin typeface="Times New Roman" pitchFamily="18" charset="0"/>
                <a:cs typeface="Times New Roman" pitchFamily="18" charset="0"/>
              </a:rPr>
              <a:t>Image Block Division</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The image is divided into manageable blocks, typically 8x8 or 16x16 pixels. This allows for localized manipulation of pixel arrangements.</a:t>
            </a:r>
            <a:r>
              <a:rPr lang="en-US" b="1" dirty="0">
                <a:latin typeface="Times New Roman" pitchFamily="18" charset="0"/>
                <a:cs typeface="Times New Roman" pitchFamily="18" charset="0"/>
              </a:rPr>
              <a:t>RBF Pixel</a:t>
            </a:r>
            <a:r>
              <a:rPr lang="en-US" dirty="0">
                <a:latin typeface="Times New Roman" pitchFamily="18" charset="0"/>
                <a:cs typeface="Times New Roman" pitchFamily="18" charset="0"/>
              </a:rPr>
              <a:t>.</a:t>
            </a:r>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Rearrangement</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The Radial Basis Function, which uses a set of functions for interpolation, is employed to rearrange pixels within each block. The goal is to ensure that the output is significantly different from the input, increasing the encryption strength.</a:t>
            </a:r>
          </a:p>
          <a:p>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Non-Adjacent Pixel Swap</a:t>
            </a:r>
            <a:r>
              <a:rPr lang="en-US" dirty="0">
                <a:latin typeface="Times New Roman" pitchFamily="18" charset="0"/>
                <a:cs typeface="Times New Roman" pitchFamily="18" charset="0"/>
              </a:rPr>
              <a:t>: To increase randomness, pixels from the same color channel are not swapped adjacently. This enhances the security by ensuring that no predictable patterns are left in the color distribution.</a:t>
            </a:r>
          </a:p>
        </p:txBody>
      </p:sp>
      <p:sp>
        <p:nvSpPr>
          <p:cNvPr id="9" name="TextBox 8"/>
          <p:cNvSpPr txBox="1"/>
          <p:nvPr/>
        </p:nvSpPr>
        <p:spPr>
          <a:xfrm>
            <a:off x="228600" y="1295400"/>
            <a:ext cx="9144001" cy="923330"/>
          </a:xfrm>
          <a:prstGeom prst="rect">
            <a:avLst/>
          </a:prstGeom>
          <a:noFill/>
        </p:spPr>
        <p:txBody>
          <a:bodyPr wrap="square" rtlCol="0">
            <a:spAutoFit/>
          </a:bodyPr>
          <a:lstStyle/>
          <a:p>
            <a:r>
              <a:rPr lang="en-US" dirty="0">
                <a:latin typeface="Times New Roman" pitchFamily="18" charset="0"/>
                <a:cs typeface="Times New Roman" pitchFamily="18" charset="0"/>
              </a:rPr>
              <a:t>This process outlines a comprehensive method for color image encryption with advanced cryptographic techniques. Here’s a breakdown of each phase with key points:</a:t>
            </a:r>
          </a:p>
          <a:p>
            <a:endParaRPr lang="en-US" dirty="0"/>
          </a:p>
        </p:txBody>
      </p:sp>
      <p:sp>
        <p:nvSpPr>
          <p:cNvPr id="10" name="Rectangle 9"/>
          <p:cNvSpPr/>
          <p:nvPr/>
        </p:nvSpPr>
        <p:spPr>
          <a:xfrm>
            <a:off x="2590800" y="2438400"/>
            <a:ext cx="609600" cy="6096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02</a:t>
            </a:r>
          </a:p>
        </p:txBody>
      </p:sp>
      <p:cxnSp>
        <p:nvCxnSpPr>
          <p:cNvPr id="12" name="Straight Connector 11"/>
          <p:cNvCxnSpPr/>
          <p:nvPr/>
        </p:nvCxnSpPr>
        <p:spPr>
          <a:xfrm>
            <a:off x="2590800" y="3048000"/>
            <a:ext cx="4038600" cy="0"/>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37125" y="2476381"/>
            <a:ext cx="2598275" cy="523220"/>
          </a:xfrm>
          <a:prstGeom prst="rect">
            <a:avLst/>
          </a:prstGeom>
          <a:noFill/>
        </p:spPr>
        <p:txBody>
          <a:bodyPr wrap="none" rtlCol="0">
            <a:spAutoFit/>
          </a:bodyPr>
          <a:lstStyle/>
          <a:p>
            <a:r>
              <a:rPr lang="en-US" sz="2800" dirty="0">
                <a:latin typeface="Times New Roman" pitchFamily="18" charset="0"/>
                <a:cs typeface="Times New Roman" pitchFamily="18" charset="0"/>
              </a:rPr>
              <a:t>Confusion Phase</a:t>
            </a:r>
            <a:endParaRPr lang="en-US"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243EBDAB-A79A-4EBE-9C23-2C0D7914DD10}" type="datetime1">
              <a:rPr lang="en-IN" smtClean="0"/>
              <a:pPr/>
              <a:t>25-09-2025</a:t>
            </a:fld>
            <a:endParaRPr lang="en-US"/>
          </a:p>
        </p:txBody>
      </p:sp>
      <p:sp>
        <p:nvSpPr>
          <p:cNvPr id="13" name="Slide Number Placeholder 12"/>
          <p:cNvSpPr>
            <a:spLocks noGrp="1"/>
          </p:cNvSpPr>
          <p:nvPr>
            <p:ph type="sldNum" sz="quarter" idx="12"/>
          </p:nvPr>
        </p:nvSpPr>
        <p:spPr/>
        <p:txBody>
          <a:bodyPr/>
          <a:lstStyle/>
          <a:p>
            <a:fld id="{D4A7F322-AA04-435D-8598-E3876EF61847}" type="slidenum">
              <a:rPr lang="en-US" smtClean="0"/>
              <a:pPr/>
              <a:t>12</a:t>
            </a:fld>
            <a:endParaRPr lang="en-US"/>
          </a:p>
        </p:txBody>
      </p:sp>
      <p:sp>
        <p:nvSpPr>
          <p:cNvPr id="15" name="Footer Placeholder 14"/>
          <p:cNvSpPr>
            <a:spLocks noGrp="1"/>
          </p:cNvSpPr>
          <p:nvPr>
            <p:ph type="ftr" sz="quarter" idx="11"/>
          </p:nvPr>
        </p:nvSpPr>
        <p:spPr/>
        <p:txBody>
          <a:bodyPr/>
          <a:lstStyle/>
          <a:p>
            <a:r>
              <a:rPr lang="en-US" smtClean="0"/>
              <a:t>Selvanayaki R - 225058039</a:t>
            </a:r>
            <a:endParaRPr lang="en-US"/>
          </a:p>
        </p:txBody>
      </p:sp>
      <p:pic>
        <p:nvPicPr>
          <p:cNvPr id="16" name="Picture 15"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5638800" cy="1143000"/>
          </a:xfrm>
        </p:spPr>
        <p:txBody>
          <a:bodyPr>
            <a:norm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4000"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Box 7"/>
          <p:cNvSpPr txBox="1"/>
          <p:nvPr/>
        </p:nvSpPr>
        <p:spPr>
          <a:xfrm>
            <a:off x="228600" y="3429000"/>
            <a:ext cx="8610599" cy="2954655"/>
          </a:xfrm>
          <a:prstGeom prst="rect">
            <a:avLst/>
          </a:prstGeom>
          <a:noFill/>
        </p:spPr>
        <p:txBody>
          <a:bodyPr wrap="square" rtlCol="0">
            <a:spAutoFit/>
          </a:bodyPr>
          <a:lstStyle/>
          <a:p>
            <a:r>
              <a:rPr lang="en-US" sz="2000" b="1" dirty="0">
                <a:latin typeface="Times New Roman" pitchFamily="18" charset="0"/>
                <a:cs typeface="Times New Roman" pitchFamily="18" charset="0"/>
              </a:rPr>
              <a:t>2D Logistic Map (LM)</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A chaotic system is used to generate pseudorandom sequences based on the initialized key. These sequences are vital for altering the pixel values unpredictably.</a:t>
            </a:r>
          </a:p>
          <a:p>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DNA Encoding &amp; Operations</a:t>
            </a:r>
            <a:r>
              <a:rPr lang="en-US" dirty="0">
                <a:latin typeface="Times New Roman" pitchFamily="18" charset="0"/>
                <a:cs typeface="Times New Roman" pitchFamily="18" charset="0"/>
              </a:rPr>
              <a:t>: The pixel intensities are modified using DNA encoding techniques. XOR operations, addition, and other cryptographic operations are used on the pixel values to ensure that the encryption process is both robust and irreversible.</a:t>
            </a:r>
          </a:p>
          <a:p>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DNA Decoding</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After performing the cryptographic operations, the DNA sequence is decoded to reveal the encrypted image.</a:t>
            </a:r>
          </a:p>
        </p:txBody>
      </p:sp>
      <p:sp>
        <p:nvSpPr>
          <p:cNvPr id="9" name="TextBox 8"/>
          <p:cNvSpPr txBox="1"/>
          <p:nvPr/>
        </p:nvSpPr>
        <p:spPr>
          <a:xfrm>
            <a:off x="228600" y="1295400"/>
            <a:ext cx="9144001" cy="923330"/>
          </a:xfrm>
          <a:prstGeom prst="rect">
            <a:avLst/>
          </a:prstGeom>
          <a:noFill/>
        </p:spPr>
        <p:txBody>
          <a:bodyPr wrap="square" rtlCol="0">
            <a:spAutoFit/>
          </a:bodyPr>
          <a:lstStyle/>
          <a:p>
            <a:r>
              <a:rPr lang="en-US" dirty="0">
                <a:latin typeface="Times New Roman" pitchFamily="18" charset="0"/>
                <a:cs typeface="Times New Roman" pitchFamily="18" charset="0"/>
              </a:rPr>
              <a:t>This process outlines a comprehensive method for color image encryption with advanced cryptographic techniques. Here’s a breakdown of each phase with key points:</a:t>
            </a:r>
          </a:p>
          <a:p>
            <a:endParaRPr lang="en-US" dirty="0"/>
          </a:p>
        </p:txBody>
      </p:sp>
      <p:sp>
        <p:nvSpPr>
          <p:cNvPr id="10" name="Rectangle 9"/>
          <p:cNvSpPr/>
          <p:nvPr/>
        </p:nvSpPr>
        <p:spPr>
          <a:xfrm>
            <a:off x="2590800" y="2438400"/>
            <a:ext cx="609600" cy="6096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03</a:t>
            </a:r>
          </a:p>
        </p:txBody>
      </p:sp>
      <p:cxnSp>
        <p:nvCxnSpPr>
          <p:cNvPr id="12" name="Straight Connector 11"/>
          <p:cNvCxnSpPr/>
          <p:nvPr/>
        </p:nvCxnSpPr>
        <p:spPr>
          <a:xfrm>
            <a:off x="2590800" y="3048000"/>
            <a:ext cx="4038600" cy="0"/>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37125" y="2476381"/>
            <a:ext cx="2481705" cy="523220"/>
          </a:xfrm>
          <a:prstGeom prst="rect">
            <a:avLst/>
          </a:prstGeom>
          <a:noFill/>
        </p:spPr>
        <p:txBody>
          <a:bodyPr wrap="none" rtlCol="0">
            <a:spAutoFit/>
          </a:bodyPr>
          <a:lstStyle/>
          <a:p>
            <a:r>
              <a:rPr lang="en-US" sz="2800" dirty="0">
                <a:latin typeface="Times New Roman" pitchFamily="18" charset="0"/>
                <a:cs typeface="Times New Roman" pitchFamily="18" charset="0"/>
              </a:rPr>
              <a:t>Diffusion Phase</a:t>
            </a:r>
            <a:endParaRPr lang="en-US"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DF5C09CD-E225-428B-8C13-927B766121EB}" type="datetime1">
              <a:rPr lang="en-IN" smtClean="0"/>
              <a:pPr/>
              <a:t>25-09-2025</a:t>
            </a:fld>
            <a:endParaRPr lang="en-US"/>
          </a:p>
        </p:txBody>
      </p:sp>
      <p:sp>
        <p:nvSpPr>
          <p:cNvPr id="13" name="Slide Number Placeholder 12"/>
          <p:cNvSpPr>
            <a:spLocks noGrp="1"/>
          </p:cNvSpPr>
          <p:nvPr>
            <p:ph type="sldNum" sz="quarter" idx="12"/>
          </p:nvPr>
        </p:nvSpPr>
        <p:spPr/>
        <p:txBody>
          <a:bodyPr/>
          <a:lstStyle/>
          <a:p>
            <a:fld id="{D4A7F322-AA04-435D-8598-E3876EF61847}" type="slidenum">
              <a:rPr lang="en-US" smtClean="0"/>
              <a:pPr/>
              <a:t>13</a:t>
            </a:fld>
            <a:endParaRPr lang="en-US"/>
          </a:p>
        </p:txBody>
      </p:sp>
      <p:sp>
        <p:nvSpPr>
          <p:cNvPr id="15" name="Footer Placeholder 14"/>
          <p:cNvSpPr>
            <a:spLocks noGrp="1"/>
          </p:cNvSpPr>
          <p:nvPr>
            <p:ph type="ftr" sz="quarter" idx="11"/>
          </p:nvPr>
        </p:nvSpPr>
        <p:spPr/>
        <p:txBody>
          <a:bodyPr/>
          <a:lstStyle/>
          <a:p>
            <a:r>
              <a:rPr lang="en-US" smtClean="0"/>
              <a:t>Selvanayaki R - 225058039</a:t>
            </a:r>
            <a:endParaRPr lang="en-US"/>
          </a:p>
        </p:txBody>
      </p:sp>
      <p:pic>
        <p:nvPicPr>
          <p:cNvPr id="16" name="Picture 15"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5638800" cy="1143000"/>
          </a:xfrm>
        </p:spPr>
        <p:txBody>
          <a:bodyPr>
            <a:norm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PROPOSED SYSTEM</a:t>
            </a:r>
            <a:endParaRPr lang="en-US" sz="4000"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Box 7"/>
          <p:cNvSpPr txBox="1"/>
          <p:nvPr/>
        </p:nvSpPr>
        <p:spPr>
          <a:xfrm>
            <a:off x="228600" y="3429000"/>
            <a:ext cx="8610599" cy="1877437"/>
          </a:xfrm>
          <a:prstGeom prst="rect">
            <a:avLst/>
          </a:prstGeom>
          <a:noFill/>
        </p:spPr>
        <p:txBody>
          <a:bodyPr wrap="square" rtlCol="0">
            <a:spAutoFit/>
          </a:bodyPr>
          <a:lstStyle/>
          <a:p>
            <a:r>
              <a:rPr lang="en-US" sz="2000" b="1" dirty="0">
                <a:latin typeface="Times New Roman" pitchFamily="18" charset="0"/>
                <a:cs typeface="Times New Roman" pitchFamily="18" charset="0"/>
              </a:rPr>
              <a:t>Statistical Analysis</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Various tests, such as entropy, NPCR (Number of Pixels Change Rate), UACI (Unified Average Changing Intensity), and correlation tests, are performed to measure the randomness, robustness, and security of the encrypted image.</a:t>
            </a:r>
          </a:p>
          <a:p>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Performance Metrics</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The encryption time is recorded, and the system’s robustness against different attacks (e.g., differential, brute-force) is evaluated.</a:t>
            </a:r>
          </a:p>
        </p:txBody>
      </p:sp>
      <p:sp>
        <p:nvSpPr>
          <p:cNvPr id="9" name="TextBox 8"/>
          <p:cNvSpPr txBox="1"/>
          <p:nvPr/>
        </p:nvSpPr>
        <p:spPr>
          <a:xfrm>
            <a:off x="228600" y="1295400"/>
            <a:ext cx="9144001" cy="923330"/>
          </a:xfrm>
          <a:prstGeom prst="rect">
            <a:avLst/>
          </a:prstGeom>
          <a:noFill/>
        </p:spPr>
        <p:txBody>
          <a:bodyPr wrap="square" rtlCol="0">
            <a:spAutoFit/>
          </a:bodyPr>
          <a:lstStyle/>
          <a:p>
            <a:r>
              <a:rPr lang="en-US" dirty="0">
                <a:latin typeface="Times New Roman" pitchFamily="18" charset="0"/>
                <a:cs typeface="Times New Roman" pitchFamily="18" charset="0"/>
              </a:rPr>
              <a:t>This process outlines a comprehensive method for color image encryption with advanced cryptographic techniques. Here’s a breakdown of each phase with key points:</a:t>
            </a:r>
          </a:p>
          <a:p>
            <a:endParaRPr lang="en-US" dirty="0"/>
          </a:p>
        </p:txBody>
      </p:sp>
      <p:sp>
        <p:nvSpPr>
          <p:cNvPr id="10" name="Rectangle 9"/>
          <p:cNvSpPr/>
          <p:nvPr/>
        </p:nvSpPr>
        <p:spPr>
          <a:xfrm>
            <a:off x="2590800" y="2438400"/>
            <a:ext cx="609600" cy="6096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04</a:t>
            </a:r>
          </a:p>
        </p:txBody>
      </p:sp>
      <p:cxnSp>
        <p:nvCxnSpPr>
          <p:cNvPr id="12" name="Straight Connector 11"/>
          <p:cNvCxnSpPr/>
          <p:nvPr/>
        </p:nvCxnSpPr>
        <p:spPr>
          <a:xfrm>
            <a:off x="2590800" y="3048000"/>
            <a:ext cx="4038600" cy="0"/>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37125" y="2476381"/>
            <a:ext cx="3399457" cy="523220"/>
          </a:xfrm>
          <a:prstGeom prst="rect">
            <a:avLst/>
          </a:prstGeom>
          <a:noFill/>
        </p:spPr>
        <p:txBody>
          <a:bodyPr wrap="none" rtlCol="0">
            <a:spAutoFit/>
          </a:bodyPr>
          <a:lstStyle/>
          <a:p>
            <a:r>
              <a:rPr lang="en-US" sz="2800" dirty="0">
                <a:latin typeface="Times New Roman" pitchFamily="18" charset="0"/>
                <a:cs typeface="Times New Roman" pitchFamily="18" charset="0"/>
              </a:rPr>
              <a:t>Testing and Validation</a:t>
            </a:r>
            <a:endParaRPr lang="en-US"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BD45D682-723D-4779-854C-D9642AAEF174}" type="datetime1">
              <a:rPr lang="en-IN" smtClean="0"/>
              <a:pPr/>
              <a:t>25-09-2025</a:t>
            </a:fld>
            <a:endParaRPr lang="en-US"/>
          </a:p>
        </p:txBody>
      </p:sp>
      <p:sp>
        <p:nvSpPr>
          <p:cNvPr id="13" name="Slide Number Placeholder 12"/>
          <p:cNvSpPr>
            <a:spLocks noGrp="1"/>
          </p:cNvSpPr>
          <p:nvPr>
            <p:ph type="sldNum" sz="quarter" idx="12"/>
          </p:nvPr>
        </p:nvSpPr>
        <p:spPr/>
        <p:txBody>
          <a:bodyPr/>
          <a:lstStyle/>
          <a:p>
            <a:fld id="{D4A7F322-AA04-435D-8598-E3876EF61847}" type="slidenum">
              <a:rPr lang="en-US" smtClean="0"/>
              <a:pPr/>
              <a:t>14</a:t>
            </a:fld>
            <a:endParaRPr lang="en-US"/>
          </a:p>
        </p:txBody>
      </p:sp>
      <p:sp>
        <p:nvSpPr>
          <p:cNvPr id="15" name="Footer Placeholder 14"/>
          <p:cNvSpPr>
            <a:spLocks noGrp="1"/>
          </p:cNvSpPr>
          <p:nvPr>
            <p:ph type="ftr" sz="quarter" idx="11"/>
          </p:nvPr>
        </p:nvSpPr>
        <p:spPr/>
        <p:txBody>
          <a:bodyPr/>
          <a:lstStyle/>
          <a:p>
            <a:r>
              <a:rPr lang="en-US" smtClean="0"/>
              <a:t>Selvanayaki R - 225058039</a:t>
            </a:r>
            <a:endParaRPr lang="en-US"/>
          </a:p>
        </p:txBody>
      </p:sp>
      <p:pic>
        <p:nvPicPr>
          <p:cNvPr id="16" name="Picture 15"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5638800" cy="1143000"/>
          </a:xfrm>
        </p:spPr>
        <p:txBody>
          <a:bodyPr>
            <a:norm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SYSTEM PLANNING</a:t>
            </a:r>
            <a:endParaRPr lang="en-US" sz="4000"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TextBox 14"/>
          <p:cNvSpPr txBox="1"/>
          <p:nvPr/>
        </p:nvSpPr>
        <p:spPr>
          <a:xfrm>
            <a:off x="2700943" y="1447800"/>
            <a:ext cx="3742115" cy="400110"/>
          </a:xfrm>
          <a:prstGeom prst="rect">
            <a:avLst/>
          </a:prstGeom>
          <a:noFill/>
        </p:spPr>
        <p:txBody>
          <a:bodyPr wrap="none" rtlCol="0">
            <a:spAutoFit/>
          </a:bodyPr>
          <a:lstStyle/>
          <a:p>
            <a:r>
              <a:rPr lang="en-US" sz="2000" b="1" dirty="0">
                <a:latin typeface="Times New Roman" pitchFamily="18" charset="0"/>
                <a:cs typeface="Times New Roman" pitchFamily="18" charset="0"/>
              </a:rPr>
              <a:t>Color Image Encryption Process</a:t>
            </a:r>
          </a:p>
        </p:txBody>
      </p:sp>
      <p:sp>
        <p:nvSpPr>
          <p:cNvPr id="12" name="Date Placeholder 11"/>
          <p:cNvSpPr>
            <a:spLocks noGrp="1"/>
          </p:cNvSpPr>
          <p:nvPr>
            <p:ph type="dt" sz="half" idx="10"/>
          </p:nvPr>
        </p:nvSpPr>
        <p:spPr/>
        <p:txBody>
          <a:bodyPr/>
          <a:lstStyle/>
          <a:p>
            <a:fld id="{58A38EE9-1829-47E7-A657-2B0270C554E7}" type="datetime1">
              <a:rPr lang="en-IN" smtClean="0"/>
              <a:pPr/>
              <a:t>25-09-2025</a:t>
            </a:fld>
            <a:endParaRPr lang="en-US"/>
          </a:p>
        </p:txBody>
      </p:sp>
      <p:sp>
        <p:nvSpPr>
          <p:cNvPr id="14" name="Slide Number Placeholder 13"/>
          <p:cNvSpPr>
            <a:spLocks noGrp="1"/>
          </p:cNvSpPr>
          <p:nvPr>
            <p:ph type="sldNum" sz="quarter" idx="12"/>
          </p:nvPr>
        </p:nvSpPr>
        <p:spPr/>
        <p:txBody>
          <a:bodyPr/>
          <a:lstStyle/>
          <a:p>
            <a:fld id="{D4A7F322-AA04-435D-8598-E3876EF61847}" type="slidenum">
              <a:rPr lang="en-US" smtClean="0"/>
              <a:pPr/>
              <a:t>15</a:t>
            </a:fld>
            <a:endParaRPr lang="en-US"/>
          </a:p>
        </p:txBody>
      </p:sp>
      <p:sp>
        <p:nvSpPr>
          <p:cNvPr id="16" name="Footer Placeholder 15"/>
          <p:cNvSpPr>
            <a:spLocks noGrp="1"/>
          </p:cNvSpPr>
          <p:nvPr>
            <p:ph type="ftr" sz="quarter" idx="11"/>
          </p:nvPr>
        </p:nvSpPr>
        <p:spPr/>
        <p:txBody>
          <a:bodyPr/>
          <a:lstStyle/>
          <a:p>
            <a:r>
              <a:rPr lang="en-US" smtClean="0"/>
              <a:t>Selvanayaki R - 225058039</a:t>
            </a:r>
            <a:endParaRPr lang="en-US"/>
          </a:p>
        </p:txBody>
      </p:sp>
      <p:sp>
        <p:nvSpPr>
          <p:cNvPr id="19" name="Rounded Rectangle 18"/>
          <p:cNvSpPr/>
          <p:nvPr/>
        </p:nvSpPr>
        <p:spPr>
          <a:xfrm>
            <a:off x="381000" y="1981200"/>
            <a:ext cx="1447800"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Rounded Rectangle 19"/>
          <p:cNvSpPr/>
          <p:nvPr/>
        </p:nvSpPr>
        <p:spPr>
          <a:xfrm>
            <a:off x="381000" y="3200400"/>
            <a:ext cx="1447800" cy="838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Rounded Rectangle 20"/>
          <p:cNvSpPr/>
          <p:nvPr/>
        </p:nvSpPr>
        <p:spPr>
          <a:xfrm>
            <a:off x="381000" y="4267200"/>
            <a:ext cx="1447800" cy="838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Rounded Rectangle 21"/>
          <p:cNvSpPr/>
          <p:nvPr/>
        </p:nvSpPr>
        <p:spPr>
          <a:xfrm>
            <a:off x="381000" y="5334000"/>
            <a:ext cx="1447800" cy="838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Rectangle 23"/>
          <p:cNvSpPr/>
          <p:nvPr/>
        </p:nvSpPr>
        <p:spPr>
          <a:xfrm>
            <a:off x="2438400" y="2057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4114800" y="2057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5791200" y="2057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7467600" y="25908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2438400" y="3200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2438400" y="4343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p:cNvSpPr/>
          <p:nvPr/>
        </p:nvSpPr>
        <p:spPr>
          <a:xfrm>
            <a:off x="2438400" y="5486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4114800" y="3200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p:cNvSpPr/>
          <p:nvPr/>
        </p:nvSpPr>
        <p:spPr>
          <a:xfrm>
            <a:off x="5867400" y="36576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4114800" y="4343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4191000" y="5486400"/>
            <a:ext cx="14478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extBox 36"/>
          <p:cNvSpPr txBox="1"/>
          <p:nvPr/>
        </p:nvSpPr>
        <p:spPr>
          <a:xfrm>
            <a:off x="457200" y="2209800"/>
            <a:ext cx="1327608"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Key Generation</a:t>
            </a:r>
          </a:p>
          <a:p>
            <a:r>
              <a:rPr lang="en-US" sz="1400" dirty="0" smtClean="0">
                <a:latin typeface="Times New Roman" pitchFamily="18" charset="0"/>
                <a:cs typeface="Times New Roman" pitchFamily="18" charset="0"/>
              </a:rPr>
              <a:t>Phase</a:t>
            </a:r>
            <a:endParaRPr lang="en-US" sz="1400" dirty="0">
              <a:latin typeface="Times New Roman" pitchFamily="18" charset="0"/>
              <a:cs typeface="Times New Roman" pitchFamily="18" charset="0"/>
            </a:endParaRPr>
          </a:p>
        </p:txBody>
      </p:sp>
      <p:sp>
        <p:nvSpPr>
          <p:cNvPr id="38" name="TextBox 37"/>
          <p:cNvSpPr txBox="1"/>
          <p:nvPr/>
        </p:nvSpPr>
        <p:spPr>
          <a:xfrm>
            <a:off x="457200" y="3362980"/>
            <a:ext cx="933269"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Confusion</a:t>
            </a:r>
          </a:p>
          <a:p>
            <a:r>
              <a:rPr lang="en-US" sz="1400" dirty="0" smtClean="0">
                <a:latin typeface="Times New Roman" pitchFamily="18" charset="0"/>
                <a:cs typeface="Times New Roman" pitchFamily="18" charset="0"/>
              </a:rPr>
              <a:t>Phase</a:t>
            </a:r>
            <a:endParaRPr lang="en-US" sz="1400" dirty="0">
              <a:latin typeface="Times New Roman" pitchFamily="18" charset="0"/>
              <a:cs typeface="Times New Roman" pitchFamily="18" charset="0"/>
            </a:endParaRPr>
          </a:p>
        </p:txBody>
      </p:sp>
      <p:sp>
        <p:nvSpPr>
          <p:cNvPr id="39" name="TextBox 38"/>
          <p:cNvSpPr txBox="1"/>
          <p:nvPr/>
        </p:nvSpPr>
        <p:spPr>
          <a:xfrm>
            <a:off x="457200" y="4419600"/>
            <a:ext cx="869084"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Diffusion</a:t>
            </a:r>
          </a:p>
          <a:p>
            <a:r>
              <a:rPr lang="en-US" sz="1400" dirty="0" smtClean="0">
                <a:latin typeface="Times New Roman" pitchFamily="18" charset="0"/>
                <a:cs typeface="Times New Roman" pitchFamily="18" charset="0"/>
              </a:rPr>
              <a:t>phase</a:t>
            </a:r>
            <a:endParaRPr lang="en-US" sz="1400" dirty="0">
              <a:latin typeface="Times New Roman" pitchFamily="18" charset="0"/>
              <a:cs typeface="Times New Roman" pitchFamily="18" charset="0"/>
            </a:endParaRPr>
          </a:p>
        </p:txBody>
      </p:sp>
      <p:sp>
        <p:nvSpPr>
          <p:cNvPr id="40" name="TextBox 39"/>
          <p:cNvSpPr txBox="1"/>
          <p:nvPr/>
        </p:nvSpPr>
        <p:spPr>
          <a:xfrm>
            <a:off x="457200" y="5486400"/>
            <a:ext cx="1060162"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Testing and </a:t>
            </a:r>
          </a:p>
          <a:p>
            <a:r>
              <a:rPr lang="en-US" sz="1400" dirty="0" smtClean="0">
                <a:latin typeface="Times New Roman" pitchFamily="18" charset="0"/>
                <a:cs typeface="Times New Roman" pitchFamily="18" charset="0"/>
              </a:rPr>
              <a:t>Validation</a:t>
            </a:r>
            <a:endParaRPr lang="en-US" sz="1400" dirty="0">
              <a:latin typeface="Times New Roman" pitchFamily="18" charset="0"/>
              <a:cs typeface="Times New Roman" pitchFamily="18" charset="0"/>
            </a:endParaRPr>
          </a:p>
        </p:txBody>
      </p:sp>
      <p:sp>
        <p:nvSpPr>
          <p:cNvPr id="41" name="TextBox 40"/>
          <p:cNvSpPr txBox="1"/>
          <p:nvPr/>
        </p:nvSpPr>
        <p:spPr>
          <a:xfrm>
            <a:off x="2651452" y="2143780"/>
            <a:ext cx="1082348"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Input</a:t>
            </a:r>
          </a:p>
          <a:p>
            <a:r>
              <a:rPr lang="en-US" sz="1400" dirty="0" smtClean="0">
                <a:latin typeface="Times New Roman" pitchFamily="18" charset="0"/>
                <a:cs typeface="Times New Roman" pitchFamily="18" charset="0"/>
              </a:rPr>
              <a:t>combination</a:t>
            </a:r>
            <a:endParaRPr lang="en-US" sz="1400" dirty="0">
              <a:latin typeface="Times New Roman" pitchFamily="18" charset="0"/>
              <a:cs typeface="Times New Roman" pitchFamily="18" charset="0"/>
            </a:endParaRPr>
          </a:p>
        </p:txBody>
      </p:sp>
      <p:sp>
        <p:nvSpPr>
          <p:cNvPr id="42" name="TextBox 41"/>
          <p:cNvSpPr txBox="1"/>
          <p:nvPr/>
        </p:nvSpPr>
        <p:spPr>
          <a:xfrm>
            <a:off x="4419600" y="2143780"/>
            <a:ext cx="848053"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SHA 256</a:t>
            </a:r>
          </a:p>
          <a:p>
            <a:r>
              <a:rPr lang="en-US" sz="1400" dirty="0" smtClean="0">
                <a:latin typeface="Times New Roman" pitchFamily="18" charset="0"/>
                <a:cs typeface="Times New Roman" pitchFamily="18" charset="0"/>
              </a:rPr>
              <a:t>Hashing</a:t>
            </a:r>
            <a:endParaRPr lang="en-US" sz="1400" dirty="0">
              <a:latin typeface="Times New Roman" pitchFamily="18" charset="0"/>
              <a:cs typeface="Times New Roman" pitchFamily="18" charset="0"/>
            </a:endParaRPr>
          </a:p>
        </p:txBody>
      </p:sp>
      <p:sp>
        <p:nvSpPr>
          <p:cNvPr id="43" name="TextBox 42"/>
          <p:cNvSpPr txBox="1"/>
          <p:nvPr/>
        </p:nvSpPr>
        <p:spPr>
          <a:xfrm>
            <a:off x="5943600" y="2286000"/>
            <a:ext cx="1101584"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Initialization</a:t>
            </a:r>
            <a:endParaRPr lang="en-US" sz="1400" dirty="0">
              <a:latin typeface="Times New Roman" pitchFamily="18" charset="0"/>
              <a:cs typeface="Times New Roman" pitchFamily="18" charset="0"/>
            </a:endParaRPr>
          </a:p>
        </p:txBody>
      </p:sp>
      <p:sp>
        <p:nvSpPr>
          <p:cNvPr id="44" name="TextBox 43"/>
          <p:cNvSpPr txBox="1"/>
          <p:nvPr/>
        </p:nvSpPr>
        <p:spPr>
          <a:xfrm>
            <a:off x="7620000" y="2819400"/>
            <a:ext cx="1332416"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RBF &amp; 2D LM </a:t>
            </a:r>
          </a:p>
          <a:p>
            <a:r>
              <a:rPr lang="en-US" sz="1400" dirty="0" smtClean="0">
                <a:latin typeface="Times New Roman" pitchFamily="18" charset="0"/>
                <a:cs typeface="Times New Roman" pitchFamily="18" charset="0"/>
              </a:rPr>
              <a:t>setup</a:t>
            </a:r>
            <a:endParaRPr lang="en-US" sz="1400" dirty="0">
              <a:latin typeface="Times New Roman" pitchFamily="18" charset="0"/>
              <a:cs typeface="Times New Roman" pitchFamily="18" charset="0"/>
            </a:endParaRPr>
          </a:p>
        </p:txBody>
      </p:sp>
      <p:sp>
        <p:nvSpPr>
          <p:cNvPr id="45" name="TextBox 44"/>
          <p:cNvSpPr txBox="1"/>
          <p:nvPr/>
        </p:nvSpPr>
        <p:spPr>
          <a:xfrm>
            <a:off x="2590800" y="3352800"/>
            <a:ext cx="1107996"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Image Block</a:t>
            </a:r>
          </a:p>
          <a:p>
            <a:r>
              <a:rPr lang="en-US" sz="1400" dirty="0" smtClean="0">
                <a:latin typeface="Times New Roman" pitchFamily="18" charset="0"/>
                <a:cs typeface="Times New Roman" pitchFamily="18" charset="0"/>
              </a:rPr>
              <a:t>Division</a:t>
            </a:r>
            <a:endParaRPr lang="en-US" sz="1400" dirty="0">
              <a:latin typeface="Times New Roman" pitchFamily="18" charset="0"/>
              <a:cs typeface="Times New Roman" pitchFamily="18" charset="0"/>
            </a:endParaRPr>
          </a:p>
        </p:txBody>
      </p:sp>
      <p:sp>
        <p:nvSpPr>
          <p:cNvPr id="46" name="TextBox 45"/>
          <p:cNvSpPr txBox="1"/>
          <p:nvPr/>
        </p:nvSpPr>
        <p:spPr>
          <a:xfrm>
            <a:off x="4191000" y="3352800"/>
            <a:ext cx="1282723"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RBF Pixel </a:t>
            </a:r>
          </a:p>
          <a:p>
            <a:r>
              <a:rPr lang="en-US" sz="1400" dirty="0" smtClean="0">
                <a:latin typeface="Times New Roman" pitchFamily="18" charset="0"/>
                <a:cs typeface="Times New Roman" pitchFamily="18" charset="0"/>
              </a:rPr>
              <a:t>Rearrangement</a:t>
            </a:r>
            <a:endParaRPr lang="en-US" sz="1400" dirty="0">
              <a:latin typeface="Times New Roman" pitchFamily="18" charset="0"/>
              <a:cs typeface="Times New Roman" pitchFamily="18" charset="0"/>
            </a:endParaRPr>
          </a:p>
        </p:txBody>
      </p:sp>
      <p:sp>
        <p:nvSpPr>
          <p:cNvPr id="47" name="TextBox 46"/>
          <p:cNvSpPr txBox="1"/>
          <p:nvPr/>
        </p:nvSpPr>
        <p:spPr>
          <a:xfrm>
            <a:off x="6019800" y="3820180"/>
            <a:ext cx="1202573"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Non-Adjacent</a:t>
            </a:r>
          </a:p>
          <a:p>
            <a:r>
              <a:rPr lang="en-US" sz="1400" dirty="0" smtClean="0">
                <a:latin typeface="Times New Roman" pitchFamily="18" charset="0"/>
                <a:cs typeface="Times New Roman" pitchFamily="18" charset="0"/>
              </a:rPr>
              <a:t>Pixel Swap</a:t>
            </a:r>
            <a:endParaRPr lang="en-US" sz="1400" dirty="0">
              <a:latin typeface="Times New Roman" pitchFamily="18" charset="0"/>
              <a:cs typeface="Times New Roman" pitchFamily="18" charset="0"/>
            </a:endParaRPr>
          </a:p>
        </p:txBody>
      </p:sp>
      <p:sp>
        <p:nvSpPr>
          <p:cNvPr id="48" name="TextBox 47"/>
          <p:cNvSpPr txBox="1"/>
          <p:nvPr/>
        </p:nvSpPr>
        <p:spPr>
          <a:xfrm>
            <a:off x="2590800" y="4569023"/>
            <a:ext cx="1148071"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Logistic Map</a:t>
            </a:r>
            <a:endParaRPr lang="en-US" sz="1400" dirty="0">
              <a:latin typeface="Times New Roman" pitchFamily="18" charset="0"/>
              <a:cs typeface="Times New Roman" pitchFamily="18" charset="0"/>
            </a:endParaRPr>
          </a:p>
        </p:txBody>
      </p:sp>
      <p:sp>
        <p:nvSpPr>
          <p:cNvPr id="49" name="TextBox 48"/>
          <p:cNvSpPr txBox="1"/>
          <p:nvPr/>
        </p:nvSpPr>
        <p:spPr>
          <a:xfrm>
            <a:off x="4191000" y="4495800"/>
            <a:ext cx="1452385"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DNA encoding &amp;</a:t>
            </a:r>
          </a:p>
          <a:p>
            <a:r>
              <a:rPr lang="en-US" sz="1400" dirty="0" smtClean="0">
                <a:latin typeface="Times New Roman" pitchFamily="18" charset="0"/>
                <a:cs typeface="Times New Roman" pitchFamily="18" charset="0"/>
              </a:rPr>
              <a:t>encryption</a:t>
            </a:r>
            <a:endParaRPr lang="en-US" sz="1400" dirty="0">
              <a:latin typeface="Times New Roman" pitchFamily="18" charset="0"/>
              <a:cs typeface="Times New Roman" pitchFamily="18" charset="0"/>
            </a:endParaRPr>
          </a:p>
        </p:txBody>
      </p:sp>
      <p:sp>
        <p:nvSpPr>
          <p:cNvPr id="50" name="TextBox 49"/>
          <p:cNvSpPr txBox="1"/>
          <p:nvPr/>
        </p:nvSpPr>
        <p:spPr>
          <a:xfrm>
            <a:off x="2667000" y="5638800"/>
            <a:ext cx="938077"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Statistical </a:t>
            </a:r>
          </a:p>
          <a:p>
            <a:r>
              <a:rPr lang="en-US" sz="1400" dirty="0" smtClean="0">
                <a:latin typeface="Times New Roman" pitchFamily="18" charset="0"/>
                <a:cs typeface="Times New Roman" pitchFamily="18" charset="0"/>
              </a:rPr>
              <a:t>Analysis</a:t>
            </a:r>
            <a:endParaRPr lang="en-US" sz="1400" dirty="0">
              <a:latin typeface="Times New Roman" pitchFamily="18" charset="0"/>
              <a:cs typeface="Times New Roman" pitchFamily="18" charset="0"/>
            </a:endParaRPr>
          </a:p>
        </p:txBody>
      </p:sp>
      <p:sp>
        <p:nvSpPr>
          <p:cNvPr id="51" name="TextBox 50"/>
          <p:cNvSpPr txBox="1"/>
          <p:nvPr/>
        </p:nvSpPr>
        <p:spPr>
          <a:xfrm>
            <a:off x="4343400" y="5638800"/>
            <a:ext cx="1101584"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Performance</a:t>
            </a:r>
          </a:p>
          <a:p>
            <a:r>
              <a:rPr lang="en-US" sz="1400" dirty="0" smtClean="0">
                <a:latin typeface="Times New Roman" pitchFamily="18" charset="0"/>
                <a:cs typeface="Times New Roman" pitchFamily="18" charset="0"/>
              </a:rPr>
              <a:t>Metrics</a:t>
            </a:r>
            <a:endParaRPr lang="en-US" sz="1400" dirty="0">
              <a:latin typeface="Times New Roman" pitchFamily="18" charset="0"/>
              <a:cs typeface="Times New Roman" pitchFamily="18" charset="0"/>
            </a:endParaRPr>
          </a:p>
        </p:txBody>
      </p:sp>
      <p:cxnSp>
        <p:nvCxnSpPr>
          <p:cNvPr id="53" name="Straight Arrow Connector 52"/>
          <p:cNvCxnSpPr>
            <a:stCxn id="19" idx="3"/>
            <a:endCxn id="24" idx="1"/>
          </p:cNvCxnSpPr>
          <p:nvPr/>
        </p:nvCxnSpPr>
        <p:spPr>
          <a:xfrm>
            <a:off x="1828800" y="24384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a:endCxn id="25" idx="1"/>
          </p:cNvCxnSpPr>
          <p:nvPr/>
        </p:nvCxnSpPr>
        <p:spPr>
          <a:xfrm>
            <a:off x="3886200" y="2438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a:off x="5562600" y="2438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a:endCxn id="27" idx="1"/>
          </p:cNvCxnSpPr>
          <p:nvPr/>
        </p:nvCxnSpPr>
        <p:spPr>
          <a:xfrm>
            <a:off x="7239000" y="2438400"/>
            <a:ext cx="2286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p:nvPr/>
        </p:nvCxnSpPr>
        <p:spPr>
          <a:xfrm>
            <a:off x="1828800" y="35814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a:xfrm>
            <a:off x="1828800" y="47244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Straight Arrow Connector 60"/>
          <p:cNvCxnSpPr/>
          <p:nvPr/>
        </p:nvCxnSpPr>
        <p:spPr>
          <a:xfrm>
            <a:off x="1828800" y="58674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2" name="Straight Arrow Connector 61"/>
          <p:cNvCxnSpPr/>
          <p:nvPr/>
        </p:nvCxnSpPr>
        <p:spPr>
          <a:xfrm>
            <a:off x="3886200" y="3581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3" name="Straight Arrow Connector 62"/>
          <p:cNvCxnSpPr/>
          <p:nvPr/>
        </p:nvCxnSpPr>
        <p:spPr>
          <a:xfrm>
            <a:off x="3886200" y="4724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4" name="Straight Arrow Connector 63"/>
          <p:cNvCxnSpPr>
            <a:endCxn id="34" idx="1"/>
          </p:cNvCxnSpPr>
          <p:nvPr/>
        </p:nvCxnSpPr>
        <p:spPr>
          <a:xfrm>
            <a:off x="3886200" y="586740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a:endCxn id="32" idx="1"/>
          </p:cNvCxnSpPr>
          <p:nvPr/>
        </p:nvCxnSpPr>
        <p:spPr>
          <a:xfrm>
            <a:off x="5562600" y="3657600"/>
            <a:ext cx="30480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9" name="Elbow Connector 68"/>
          <p:cNvCxnSpPr>
            <a:stCxn id="27" idx="1"/>
            <a:endCxn id="20" idx="0"/>
          </p:cNvCxnSpPr>
          <p:nvPr/>
        </p:nvCxnSpPr>
        <p:spPr>
          <a:xfrm rot="10800000" flipV="1">
            <a:off x="1104900" y="2971800"/>
            <a:ext cx="6362700" cy="2286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72" name="Elbow Connector 71"/>
          <p:cNvCxnSpPr>
            <a:stCxn id="32" idx="1"/>
            <a:endCxn id="21" idx="0"/>
          </p:cNvCxnSpPr>
          <p:nvPr/>
        </p:nvCxnSpPr>
        <p:spPr>
          <a:xfrm rot="10800000" flipV="1">
            <a:off x="1104900" y="4038600"/>
            <a:ext cx="4762500" cy="2286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85" name="Elbow Connector 84"/>
          <p:cNvCxnSpPr>
            <a:stCxn id="33" idx="2"/>
            <a:endCxn id="22" idx="0"/>
          </p:cNvCxnSpPr>
          <p:nvPr/>
        </p:nvCxnSpPr>
        <p:spPr>
          <a:xfrm rot="5400000">
            <a:off x="2857500" y="3352800"/>
            <a:ext cx="228600" cy="37338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52" name="Picture 5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304800"/>
            <a:ext cx="41910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REQUIREMENTS</a:t>
            </a:r>
          </a:p>
        </p:txBody>
      </p:sp>
      <p:sp>
        <p:nvSpPr>
          <p:cNvPr id="6" name="TextBox 5"/>
          <p:cNvSpPr txBox="1"/>
          <p:nvPr/>
        </p:nvSpPr>
        <p:spPr>
          <a:xfrm>
            <a:off x="762000" y="1371600"/>
            <a:ext cx="6756658" cy="4708981"/>
          </a:xfrm>
          <a:prstGeom prst="rect">
            <a:avLst/>
          </a:prstGeom>
          <a:noFill/>
        </p:spPr>
        <p:txBody>
          <a:bodyPr wrap="none" rtlCol="0">
            <a:spAutoFit/>
          </a:bodyPr>
          <a:lstStyle/>
          <a:p>
            <a:endParaRPr lang="en-US" dirty="0">
              <a:latin typeface="Times New Roman" pitchFamily="18" charset="0"/>
              <a:cs typeface="Times New Roman" pitchFamily="18" charset="0"/>
            </a:endParaRPr>
          </a:p>
          <a:p>
            <a:pPr>
              <a:lnSpc>
                <a:spcPct val="150000"/>
              </a:lnSpc>
            </a:pPr>
            <a:r>
              <a:rPr lang="en-US" sz="2800" b="1" dirty="0">
                <a:latin typeface="Times New Roman" pitchFamily="18" charset="0"/>
                <a:cs typeface="Times New Roman" pitchFamily="18" charset="0"/>
              </a:rPr>
              <a:t>Hardware Specifications : </a:t>
            </a:r>
          </a:p>
          <a:p>
            <a:pPr>
              <a:lnSpc>
                <a:spcPct val="150000"/>
              </a:lnSpc>
            </a:pPr>
            <a:r>
              <a:rPr lang="en-US" b="1" dirty="0">
                <a:latin typeface="Times New Roman" pitchFamily="18" charset="0"/>
                <a:cs typeface="Times New Roman" pitchFamily="18" charset="0"/>
              </a:rPr>
              <a:t>Processor : </a:t>
            </a:r>
            <a:r>
              <a:rPr lang="pt-BR" dirty="0">
                <a:latin typeface="Times New Roman" pitchFamily="18" charset="0"/>
                <a:cs typeface="Times New Roman" pitchFamily="18" charset="0"/>
              </a:rPr>
              <a:t>Intel(R) Core(TM) i5-6300U CPU @ 2.40GHz   2.50 GHz</a:t>
            </a: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Hard Disk </a:t>
            </a:r>
            <a:r>
              <a:rPr lang="en-US" dirty="0">
                <a:latin typeface="Times New Roman" pitchFamily="18" charset="0"/>
                <a:cs typeface="Times New Roman" pitchFamily="18" charset="0"/>
              </a:rPr>
              <a:t>: 512 GB </a:t>
            </a:r>
          </a:p>
          <a:p>
            <a:pPr>
              <a:lnSpc>
                <a:spcPct val="150000"/>
              </a:lnSpc>
            </a:pPr>
            <a:r>
              <a:rPr lang="en-US" b="1" dirty="0">
                <a:latin typeface="Times New Roman" pitchFamily="18" charset="0"/>
                <a:cs typeface="Times New Roman" pitchFamily="18" charset="0"/>
              </a:rPr>
              <a:t>RAM : </a:t>
            </a:r>
            <a:r>
              <a:rPr lang="en-US" dirty="0">
                <a:latin typeface="Times New Roman" pitchFamily="18" charset="0"/>
                <a:cs typeface="Times New Roman" pitchFamily="18" charset="0"/>
              </a:rPr>
              <a:t>8.00 GB</a:t>
            </a:r>
          </a:p>
          <a:p>
            <a:endParaRPr lang="en-US" dirty="0">
              <a:latin typeface="Times New Roman" pitchFamily="18" charset="0"/>
              <a:cs typeface="Times New Roman" pitchFamily="18" charset="0"/>
            </a:endParaRPr>
          </a:p>
          <a:p>
            <a:pPr>
              <a:lnSpc>
                <a:spcPct val="150000"/>
              </a:lnSpc>
            </a:pPr>
            <a:r>
              <a:rPr lang="en-US" sz="2800" b="1" dirty="0">
                <a:latin typeface="Times New Roman" pitchFamily="18" charset="0"/>
                <a:cs typeface="Times New Roman" pitchFamily="18" charset="0"/>
              </a:rPr>
              <a:t>Software </a:t>
            </a:r>
            <a:r>
              <a:rPr lang="en-US" sz="2800" b="1" dirty="0" smtClean="0">
                <a:latin typeface="Times New Roman" pitchFamily="18" charset="0"/>
                <a:cs typeface="Times New Roman" pitchFamily="18" charset="0"/>
              </a:rPr>
              <a:t>Specifications </a:t>
            </a:r>
            <a:r>
              <a:rPr lang="en-US" sz="2800" b="1" dirty="0">
                <a:latin typeface="Times New Roman" pitchFamily="18" charset="0"/>
                <a:cs typeface="Times New Roman" pitchFamily="18" charset="0"/>
              </a:rPr>
              <a:t>:</a:t>
            </a:r>
            <a:r>
              <a:rPr lang="en-US" b="1" dirty="0">
                <a:latin typeface="Times New Roman" pitchFamily="18" charset="0"/>
                <a:cs typeface="Times New Roman" pitchFamily="18" charset="0"/>
              </a:rPr>
              <a:t> </a:t>
            </a:r>
          </a:p>
          <a:p>
            <a:pPr>
              <a:lnSpc>
                <a:spcPct val="150000"/>
              </a:lnSpc>
            </a:pPr>
            <a:r>
              <a:rPr lang="en-US" b="1" dirty="0">
                <a:latin typeface="Times New Roman" pitchFamily="18" charset="0"/>
                <a:cs typeface="Times New Roman" pitchFamily="18" charset="0"/>
              </a:rPr>
              <a:t>OS : </a:t>
            </a:r>
            <a:r>
              <a:rPr lang="en-US" dirty="0">
                <a:latin typeface="Times New Roman" pitchFamily="18" charset="0"/>
                <a:cs typeface="Times New Roman" pitchFamily="18" charset="0"/>
              </a:rPr>
              <a:t>Windows 10 </a:t>
            </a:r>
          </a:p>
          <a:p>
            <a:pPr>
              <a:lnSpc>
                <a:spcPct val="150000"/>
              </a:lnSpc>
            </a:pPr>
            <a:r>
              <a:rPr lang="en-US" b="1" dirty="0">
                <a:latin typeface="Times New Roman" pitchFamily="18" charset="0"/>
                <a:cs typeface="Times New Roman" pitchFamily="18" charset="0"/>
              </a:rPr>
              <a:t>Programming Language : </a:t>
            </a:r>
            <a:r>
              <a:rPr lang="en-US" dirty="0">
                <a:latin typeface="Times New Roman" pitchFamily="18" charset="0"/>
                <a:cs typeface="Times New Roman" pitchFamily="18" charset="0"/>
              </a:rPr>
              <a:t>Python </a:t>
            </a:r>
          </a:p>
          <a:p>
            <a:pPr>
              <a:lnSpc>
                <a:spcPct val="150000"/>
              </a:lnSpc>
            </a:pPr>
            <a:r>
              <a:rPr lang="en-US" b="1" dirty="0">
                <a:latin typeface="Times New Roman" pitchFamily="18" charset="0"/>
                <a:cs typeface="Times New Roman" pitchFamily="18" charset="0"/>
              </a:rPr>
              <a:t>Platform :  </a:t>
            </a:r>
            <a:r>
              <a:rPr lang="en-US" dirty="0">
                <a:latin typeface="Times New Roman" pitchFamily="18" charset="0"/>
                <a:cs typeface="Times New Roman" pitchFamily="18" charset="0"/>
              </a:rPr>
              <a:t>MATLAB.</a:t>
            </a:r>
          </a:p>
          <a:p>
            <a:endParaRPr lang="en-US" dirty="0"/>
          </a:p>
        </p:txBody>
      </p:sp>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16</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1" name="Picture 10"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28600"/>
            <a:ext cx="24384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RESULTS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17</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1" name="Picture 10" descr="cars.jpeg"/>
          <p:cNvPicPr>
            <a:picLocks noChangeAspect="1"/>
          </p:cNvPicPr>
          <p:nvPr/>
        </p:nvPicPr>
        <p:blipFill>
          <a:blip r:embed="rId2" cstate="print"/>
          <a:stretch>
            <a:fillRect/>
          </a:stretch>
        </p:blipFill>
        <p:spPr>
          <a:xfrm>
            <a:off x="2057400" y="1365138"/>
            <a:ext cx="1295400" cy="2303910"/>
          </a:xfrm>
          <a:prstGeom prst="rect">
            <a:avLst/>
          </a:prstGeom>
        </p:spPr>
      </p:pic>
      <p:pic>
        <p:nvPicPr>
          <p:cNvPr id="12" name="Picture 11" descr="cars_encrypted.png"/>
          <p:cNvPicPr>
            <a:picLocks noChangeAspect="1"/>
          </p:cNvPicPr>
          <p:nvPr/>
        </p:nvPicPr>
        <p:blipFill>
          <a:blip r:embed="rId3" cstate="print"/>
          <a:stretch>
            <a:fillRect/>
          </a:stretch>
        </p:blipFill>
        <p:spPr>
          <a:xfrm>
            <a:off x="3657600" y="1371600"/>
            <a:ext cx="1295399" cy="2303909"/>
          </a:xfrm>
          <a:prstGeom prst="rect">
            <a:avLst/>
          </a:prstGeom>
        </p:spPr>
      </p:pic>
      <p:pic>
        <p:nvPicPr>
          <p:cNvPr id="13" name="Picture 12" descr="cars.jpeg"/>
          <p:cNvPicPr>
            <a:picLocks noChangeAspect="1"/>
          </p:cNvPicPr>
          <p:nvPr/>
        </p:nvPicPr>
        <p:blipFill>
          <a:blip r:embed="rId2" cstate="print"/>
          <a:stretch>
            <a:fillRect/>
          </a:stretch>
        </p:blipFill>
        <p:spPr>
          <a:xfrm>
            <a:off x="5257800" y="1371600"/>
            <a:ext cx="1295400" cy="2303910"/>
          </a:xfrm>
          <a:prstGeom prst="rect">
            <a:avLst/>
          </a:prstGeom>
        </p:spPr>
      </p:pic>
      <p:sp>
        <p:nvSpPr>
          <p:cNvPr id="16" name="TextBox 15"/>
          <p:cNvSpPr txBox="1"/>
          <p:nvPr/>
        </p:nvSpPr>
        <p:spPr>
          <a:xfrm>
            <a:off x="3711096" y="773668"/>
            <a:ext cx="116570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IMAGE 1</a:t>
            </a:r>
            <a:endParaRPr lang="en-US" b="1" dirty="0">
              <a:latin typeface="Times New Roman" pitchFamily="18" charset="0"/>
              <a:cs typeface="Times New Roman" pitchFamily="18" charset="0"/>
            </a:endParaRPr>
          </a:p>
        </p:txBody>
      </p:sp>
      <p:sp>
        <p:nvSpPr>
          <p:cNvPr id="17" name="TextBox 16"/>
          <p:cNvSpPr txBox="1"/>
          <p:nvPr/>
        </p:nvSpPr>
        <p:spPr>
          <a:xfrm>
            <a:off x="2133600" y="1084710"/>
            <a:ext cx="11430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Original Image</a:t>
            </a:r>
            <a:endParaRPr lang="en-US" sz="1200" dirty="0">
              <a:latin typeface="Times New Roman" pitchFamily="18" charset="0"/>
              <a:cs typeface="Times New Roman" pitchFamily="18" charset="0"/>
            </a:endParaRPr>
          </a:p>
        </p:txBody>
      </p:sp>
      <p:sp>
        <p:nvSpPr>
          <p:cNvPr id="18" name="TextBox 17"/>
          <p:cNvSpPr txBox="1"/>
          <p:nvPr/>
        </p:nvSpPr>
        <p:spPr>
          <a:xfrm>
            <a:off x="3657600" y="1084710"/>
            <a:ext cx="13716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Encrypted Image</a:t>
            </a:r>
            <a:endParaRPr lang="en-US" sz="1200" dirty="0">
              <a:latin typeface="Times New Roman" pitchFamily="18" charset="0"/>
              <a:cs typeface="Times New Roman" pitchFamily="18" charset="0"/>
            </a:endParaRPr>
          </a:p>
        </p:txBody>
      </p:sp>
      <p:sp>
        <p:nvSpPr>
          <p:cNvPr id="19" name="TextBox 18"/>
          <p:cNvSpPr txBox="1"/>
          <p:nvPr/>
        </p:nvSpPr>
        <p:spPr>
          <a:xfrm>
            <a:off x="5257800" y="1084710"/>
            <a:ext cx="12954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Decrypted Image</a:t>
            </a:r>
            <a:endParaRPr lang="en-US" sz="1200" dirty="0">
              <a:latin typeface="Times New Roman" pitchFamily="18" charset="0"/>
              <a:cs typeface="Times New Roman" pitchFamily="18" charset="0"/>
            </a:endParaRPr>
          </a:p>
        </p:txBody>
      </p:sp>
      <p:pic>
        <p:nvPicPr>
          <p:cNvPr id="20" name="Picture 19" descr="carshisto.png"/>
          <p:cNvPicPr/>
          <p:nvPr/>
        </p:nvPicPr>
        <p:blipFill>
          <a:blip r:embed="rId4" cstate="print"/>
          <a:stretch>
            <a:fillRect/>
          </a:stretch>
        </p:blipFill>
        <p:spPr>
          <a:xfrm>
            <a:off x="2600528" y="3814564"/>
            <a:ext cx="3397250" cy="2625147"/>
          </a:xfrm>
          <a:prstGeom prst="rect">
            <a:avLst/>
          </a:prstGeom>
        </p:spPr>
      </p:pic>
      <p:pic>
        <p:nvPicPr>
          <p:cNvPr id="21" name="Picture 20" descr="sas24.jpg"/>
          <p:cNvPicPr>
            <a:picLocks noChangeAspect="1"/>
          </p:cNvPicPr>
          <p:nvPr/>
        </p:nvPicPr>
        <p:blipFill>
          <a:blip r:embed="rId5"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18</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6" name="Picture 15" descr="avatar.jpeg"/>
          <p:cNvPicPr>
            <a:picLocks noChangeAspect="1"/>
          </p:cNvPicPr>
          <p:nvPr/>
        </p:nvPicPr>
        <p:blipFill>
          <a:blip r:embed="rId2" cstate="print"/>
          <a:stretch>
            <a:fillRect/>
          </a:stretch>
        </p:blipFill>
        <p:spPr>
          <a:xfrm>
            <a:off x="533400" y="1828800"/>
            <a:ext cx="2641600" cy="1981200"/>
          </a:xfrm>
          <a:prstGeom prst="rect">
            <a:avLst/>
          </a:prstGeom>
        </p:spPr>
      </p:pic>
      <p:pic>
        <p:nvPicPr>
          <p:cNvPr id="19" name="Picture 18" descr="avatar.jpeg"/>
          <p:cNvPicPr>
            <a:picLocks noChangeAspect="1"/>
          </p:cNvPicPr>
          <p:nvPr/>
        </p:nvPicPr>
        <p:blipFill>
          <a:blip r:embed="rId3" cstate="print"/>
          <a:stretch>
            <a:fillRect/>
          </a:stretch>
        </p:blipFill>
        <p:spPr>
          <a:xfrm>
            <a:off x="3276600" y="1828800"/>
            <a:ext cx="2641600" cy="1981200"/>
          </a:xfrm>
          <a:prstGeom prst="rect">
            <a:avLst/>
          </a:prstGeom>
        </p:spPr>
      </p:pic>
      <p:pic>
        <p:nvPicPr>
          <p:cNvPr id="20" name="Picture 19" descr="avatar.jpeg"/>
          <p:cNvPicPr>
            <a:picLocks noChangeAspect="1"/>
          </p:cNvPicPr>
          <p:nvPr/>
        </p:nvPicPr>
        <p:blipFill>
          <a:blip r:embed="rId2" cstate="print"/>
          <a:stretch>
            <a:fillRect/>
          </a:stretch>
        </p:blipFill>
        <p:spPr>
          <a:xfrm>
            <a:off x="6019800" y="1828800"/>
            <a:ext cx="2641600" cy="1981200"/>
          </a:xfrm>
          <a:prstGeom prst="rect">
            <a:avLst/>
          </a:prstGeom>
        </p:spPr>
      </p:pic>
      <p:sp>
        <p:nvSpPr>
          <p:cNvPr id="13" name="TextBox 12"/>
          <p:cNvSpPr txBox="1"/>
          <p:nvPr/>
        </p:nvSpPr>
        <p:spPr>
          <a:xfrm>
            <a:off x="3962400" y="914400"/>
            <a:ext cx="116570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IMAGE 3</a:t>
            </a:r>
            <a:endParaRPr lang="en-US" b="1" dirty="0">
              <a:latin typeface="Times New Roman" pitchFamily="18" charset="0"/>
              <a:cs typeface="Times New Roman" pitchFamily="18" charset="0"/>
            </a:endParaRPr>
          </a:p>
        </p:txBody>
      </p:sp>
      <p:sp>
        <p:nvSpPr>
          <p:cNvPr id="17" name="TextBox 16"/>
          <p:cNvSpPr txBox="1"/>
          <p:nvPr/>
        </p:nvSpPr>
        <p:spPr>
          <a:xfrm>
            <a:off x="1295400" y="1447800"/>
            <a:ext cx="11430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Original Image</a:t>
            </a:r>
            <a:endParaRPr lang="en-US" sz="1200" dirty="0">
              <a:latin typeface="Times New Roman" pitchFamily="18" charset="0"/>
              <a:cs typeface="Times New Roman" pitchFamily="18" charset="0"/>
            </a:endParaRPr>
          </a:p>
        </p:txBody>
      </p:sp>
      <p:sp>
        <p:nvSpPr>
          <p:cNvPr id="18" name="TextBox 17"/>
          <p:cNvSpPr txBox="1"/>
          <p:nvPr/>
        </p:nvSpPr>
        <p:spPr>
          <a:xfrm>
            <a:off x="3886200" y="1447800"/>
            <a:ext cx="13716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Encrypted Image</a:t>
            </a:r>
            <a:endParaRPr lang="en-US" sz="1200" dirty="0">
              <a:latin typeface="Times New Roman" pitchFamily="18" charset="0"/>
              <a:cs typeface="Times New Roman" pitchFamily="18" charset="0"/>
            </a:endParaRPr>
          </a:p>
        </p:txBody>
      </p:sp>
      <p:sp>
        <p:nvSpPr>
          <p:cNvPr id="21" name="TextBox 20"/>
          <p:cNvSpPr txBox="1"/>
          <p:nvPr/>
        </p:nvSpPr>
        <p:spPr>
          <a:xfrm>
            <a:off x="6629400" y="1447800"/>
            <a:ext cx="12954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Decrypted Image</a:t>
            </a:r>
            <a:endParaRPr lang="en-US" sz="1200" dirty="0">
              <a:latin typeface="Times New Roman" pitchFamily="18" charset="0"/>
              <a:cs typeface="Times New Roman" pitchFamily="18" charset="0"/>
            </a:endParaRPr>
          </a:p>
        </p:txBody>
      </p:sp>
      <p:pic>
        <p:nvPicPr>
          <p:cNvPr id="22" name="Picture 21" descr="avatarhisto.png"/>
          <p:cNvPicPr/>
          <p:nvPr/>
        </p:nvPicPr>
        <p:blipFill>
          <a:blip r:embed="rId4" cstate="print"/>
          <a:stretch>
            <a:fillRect/>
          </a:stretch>
        </p:blipFill>
        <p:spPr>
          <a:xfrm>
            <a:off x="2971800" y="3810000"/>
            <a:ext cx="3365611" cy="2670258"/>
          </a:xfrm>
          <a:prstGeom prst="rect">
            <a:avLst/>
          </a:prstGeom>
        </p:spPr>
      </p:pic>
      <p:pic>
        <p:nvPicPr>
          <p:cNvPr id="23" name="Picture 22" descr="sas24.jpg"/>
          <p:cNvPicPr>
            <a:picLocks noChangeAspect="1"/>
          </p:cNvPicPr>
          <p:nvPr/>
        </p:nvPicPr>
        <p:blipFill>
          <a:blip r:embed="rId5" cstate="print"/>
          <a:srcRect b="14286"/>
          <a:stretch>
            <a:fillRect/>
          </a:stretch>
        </p:blipFill>
        <p:spPr>
          <a:xfrm>
            <a:off x="5162939" y="0"/>
            <a:ext cx="3981062" cy="914400"/>
          </a:xfrm>
          <a:prstGeom prst="rect">
            <a:avLst/>
          </a:prstGeom>
        </p:spPr>
      </p:pic>
      <p:sp>
        <p:nvSpPr>
          <p:cNvPr id="24" name="Title 1"/>
          <p:cNvSpPr txBox="1">
            <a:spLocks/>
          </p:cNvSpPr>
          <p:nvPr/>
        </p:nvSpPr>
        <p:spPr>
          <a:xfrm>
            <a:off x="0" y="228600"/>
            <a:ext cx="24384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RESULTS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19</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1" name="Picture 10" descr="cars.jpeg"/>
          <p:cNvPicPr>
            <a:picLocks noChangeAspect="1"/>
          </p:cNvPicPr>
          <p:nvPr/>
        </p:nvPicPr>
        <p:blipFill>
          <a:blip r:embed="rId2" cstate="print"/>
          <a:stretch>
            <a:fillRect/>
          </a:stretch>
        </p:blipFill>
        <p:spPr>
          <a:xfrm>
            <a:off x="1981200" y="1448628"/>
            <a:ext cx="1371600" cy="2437572"/>
          </a:xfrm>
          <a:prstGeom prst="rect">
            <a:avLst/>
          </a:prstGeom>
        </p:spPr>
      </p:pic>
      <p:pic>
        <p:nvPicPr>
          <p:cNvPr id="12" name="Picture 11" descr="cars_encrypted.png"/>
          <p:cNvPicPr>
            <a:picLocks noChangeAspect="1"/>
          </p:cNvPicPr>
          <p:nvPr/>
        </p:nvPicPr>
        <p:blipFill>
          <a:blip r:embed="rId3" cstate="print"/>
          <a:stretch>
            <a:fillRect/>
          </a:stretch>
        </p:blipFill>
        <p:spPr>
          <a:xfrm>
            <a:off x="3733800" y="1447551"/>
            <a:ext cx="1371599" cy="2437569"/>
          </a:xfrm>
          <a:prstGeom prst="rect">
            <a:avLst/>
          </a:prstGeom>
        </p:spPr>
      </p:pic>
      <p:pic>
        <p:nvPicPr>
          <p:cNvPr id="13" name="Picture 12" descr="cars.jpeg"/>
          <p:cNvPicPr>
            <a:picLocks noChangeAspect="1"/>
          </p:cNvPicPr>
          <p:nvPr/>
        </p:nvPicPr>
        <p:blipFill>
          <a:blip r:embed="rId2" cstate="print"/>
          <a:stretch>
            <a:fillRect/>
          </a:stretch>
        </p:blipFill>
        <p:spPr>
          <a:xfrm>
            <a:off x="5486400" y="1447551"/>
            <a:ext cx="1371600" cy="2437571"/>
          </a:xfrm>
          <a:prstGeom prst="rect">
            <a:avLst/>
          </a:prstGeom>
        </p:spPr>
      </p:pic>
      <p:sp>
        <p:nvSpPr>
          <p:cNvPr id="17" name="TextBox 16"/>
          <p:cNvSpPr txBox="1"/>
          <p:nvPr/>
        </p:nvSpPr>
        <p:spPr>
          <a:xfrm>
            <a:off x="3787296" y="685800"/>
            <a:ext cx="116570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IMAGE 4</a:t>
            </a:r>
            <a:endParaRPr lang="en-US" b="1" dirty="0">
              <a:latin typeface="Times New Roman" pitchFamily="18" charset="0"/>
              <a:cs typeface="Times New Roman" pitchFamily="18" charset="0"/>
            </a:endParaRPr>
          </a:p>
        </p:txBody>
      </p:sp>
      <p:sp>
        <p:nvSpPr>
          <p:cNvPr id="18" name="TextBox 17"/>
          <p:cNvSpPr txBox="1"/>
          <p:nvPr/>
        </p:nvSpPr>
        <p:spPr>
          <a:xfrm>
            <a:off x="2057400" y="1143000"/>
            <a:ext cx="11430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Original Image</a:t>
            </a:r>
            <a:endParaRPr lang="en-US" sz="1200" dirty="0">
              <a:latin typeface="Times New Roman" pitchFamily="18" charset="0"/>
              <a:cs typeface="Times New Roman" pitchFamily="18" charset="0"/>
            </a:endParaRPr>
          </a:p>
        </p:txBody>
      </p:sp>
      <p:sp>
        <p:nvSpPr>
          <p:cNvPr id="19" name="TextBox 18"/>
          <p:cNvSpPr txBox="1"/>
          <p:nvPr/>
        </p:nvSpPr>
        <p:spPr>
          <a:xfrm>
            <a:off x="3733800" y="1143000"/>
            <a:ext cx="13716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Encrypted Image</a:t>
            </a:r>
            <a:endParaRPr lang="en-US" sz="1200" dirty="0">
              <a:latin typeface="Times New Roman" pitchFamily="18" charset="0"/>
              <a:cs typeface="Times New Roman" pitchFamily="18" charset="0"/>
            </a:endParaRPr>
          </a:p>
        </p:txBody>
      </p:sp>
      <p:sp>
        <p:nvSpPr>
          <p:cNvPr id="20" name="TextBox 19"/>
          <p:cNvSpPr txBox="1"/>
          <p:nvPr/>
        </p:nvSpPr>
        <p:spPr>
          <a:xfrm>
            <a:off x="5486400" y="1143000"/>
            <a:ext cx="12954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Decrypted Image</a:t>
            </a:r>
            <a:endParaRPr lang="en-US" sz="1200" dirty="0">
              <a:latin typeface="Times New Roman" pitchFamily="18" charset="0"/>
              <a:cs typeface="Times New Roman" pitchFamily="18" charset="0"/>
            </a:endParaRPr>
          </a:p>
        </p:txBody>
      </p:sp>
      <p:pic>
        <p:nvPicPr>
          <p:cNvPr id="21" name="Picture 20" descr="avengershisto.png"/>
          <p:cNvPicPr/>
          <p:nvPr/>
        </p:nvPicPr>
        <p:blipFill>
          <a:blip r:embed="rId4" cstate="print"/>
          <a:stretch>
            <a:fillRect/>
          </a:stretch>
        </p:blipFill>
        <p:spPr>
          <a:xfrm>
            <a:off x="2743200" y="3962400"/>
            <a:ext cx="3429000" cy="2514600"/>
          </a:xfrm>
          <a:prstGeom prst="rect">
            <a:avLst/>
          </a:prstGeom>
        </p:spPr>
      </p:pic>
      <p:pic>
        <p:nvPicPr>
          <p:cNvPr id="22" name="Picture 21" descr="sas24.jpg"/>
          <p:cNvPicPr>
            <a:picLocks noChangeAspect="1"/>
          </p:cNvPicPr>
          <p:nvPr/>
        </p:nvPicPr>
        <p:blipFill>
          <a:blip r:embed="rId5" cstate="print"/>
          <a:srcRect b="14286"/>
          <a:stretch>
            <a:fillRect/>
          </a:stretch>
        </p:blipFill>
        <p:spPr>
          <a:xfrm>
            <a:off x="5162939" y="0"/>
            <a:ext cx="3981062" cy="914400"/>
          </a:xfrm>
          <a:prstGeom prst="rect">
            <a:avLst/>
          </a:prstGeom>
        </p:spPr>
      </p:pic>
      <p:sp>
        <p:nvSpPr>
          <p:cNvPr id="23" name="Title 1"/>
          <p:cNvSpPr txBox="1">
            <a:spLocks/>
          </p:cNvSpPr>
          <p:nvPr/>
        </p:nvSpPr>
        <p:spPr>
          <a:xfrm>
            <a:off x="0" y="228600"/>
            <a:ext cx="24384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RESULTS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3352800" cy="1143000"/>
          </a:xfrm>
        </p:spPr>
        <p:txBody>
          <a:bodyPr/>
          <a:lstStyle/>
          <a:p>
            <a:r>
              <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BASE PAPER</a:t>
            </a:r>
          </a:p>
        </p:txBody>
      </p:sp>
      <p:pic>
        <p:nvPicPr>
          <p:cNvPr id="5" name="Picture 4" descr="Screenshot (2).png"/>
          <p:cNvPicPr>
            <a:picLocks noChangeAspect="1"/>
          </p:cNvPicPr>
          <p:nvPr/>
        </p:nvPicPr>
        <p:blipFill>
          <a:blip r:embed="rId2" cstate="print"/>
          <a:srcRect l="15000" t="11481" r="16667" b="27778"/>
          <a:stretch>
            <a:fillRect/>
          </a:stretch>
        </p:blipFill>
        <p:spPr>
          <a:xfrm>
            <a:off x="-152400" y="1371600"/>
            <a:ext cx="9296400" cy="4648200"/>
          </a:xfrm>
          <a:prstGeom prst="rect">
            <a:avLst/>
          </a:prstGeom>
        </p:spPr>
      </p:pic>
      <p:sp>
        <p:nvSpPr>
          <p:cNvPr id="7" name="Date Placeholder 6"/>
          <p:cNvSpPr>
            <a:spLocks noGrp="1"/>
          </p:cNvSpPr>
          <p:nvPr>
            <p:ph type="dt" sz="half" idx="10"/>
          </p:nvPr>
        </p:nvSpPr>
        <p:spPr/>
        <p:txBody>
          <a:bodyPr/>
          <a:lstStyle/>
          <a:p>
            <a:fld id="{5A88DAED-68F6-4350-948F-211E21A7713C}" type="datetime1">
              <a:rPr lang="en-US" smtClean="0"/>
              <a:pPr/>
              <a:t>9/25/2025</a:t>
            </a:fld>
            <a:endParaRPr lang="en-US"/>
          </a:p>
        </p:txBody>
      </p:sp>
      <p:sp>
        <p:nvSpPr>
          <p:cNvPr id="8" name="Slide Number Placeholder 7"/>
          <p:cNvSpPr>
            <a:spLocks noGrp="1"/>
          </p:cNvSpPr>
          <p:nvPr>
            <p:ph type="sldNum" sz="quarter" idx="12"/>
          </p:nvPr>
        </p:nvSpPr>
        <p:spPr/>
        <p:txBody>
          <a:bodyPr/>
          <a:lstStyle/>
          <a:p>
            <a:fld id="{D4A7F322-AA04-435D-8598-E3876EF61847}" type="slidenum">
              <a:rPr lang="en-US" smtClean="0"/>
              <a:pPr/>
              <a:t>2</a:t>
            </a:fld>
            <a:endParaRPr lang="en-US"/>
          </a:p>
        </p:txBody>
      </p:sp>
      <p:sp>
        <p:nvSpPr>
          <p:cNvPr id="9" name="Footer Placeholder 8"/>
          <p:cNvSpPr>
            <a:spLocks noGrp="1"/>
          </p:cNvSpPr>
          <p:nvPr>
            <p:ph type="ftr" sz="quarter" idx="11"/>
          </p:nvPr>
        </p:nvSpPr>
        <p:spPr/>
        <p:txBody>
          <a:bodyPr/>
          <a:lstStyle/>
          <a:p>
            <a:r>
              <a:rPr lang="en-US" smtClean="0"/>
              <a:t>Selvanayaki R - 225058039</a:t>
            </a:r>
            <a:endParaRPr lang="en-US"/>
          </a:p>
        </p:txBody>
      </p:sp>
      <p:pic>
        <p:nvPicPr>
          <p:cNvPr id="10" name="Picture 9" descr="sas24.jpg"/>
          <p:cNvPicPr>
            <a:picLocks noChangeAspect="1"/>
          </p:cNvPicPr>
          <p:nvPr/>
        </p:nvPicPr>
        <p:blipFill>
          <a:blip r:embed="rId3"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20</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1" name="Picture 10" descr="cars.jpeg"/>
          <p:cNvPicPr>
            <a:picLocks noChangeAspect="1"/>
          </p:cNvPicPr>
          <p:nvPr/>
        </p:nvPicPr>
        <p:blipFill>
          <a:blip r:embed="rId2" cstate="print"/>
          <a:stretch>
            <a:fillRect/>
          </a:stretch>
        </p:blipFill>
        <p:spPr>
          <a:xfrm>
            <a:off x="1828801" y="1367294"/>
            <a:ext cx="1371600" cy="2437573"/>
          </a:xfrm>
          <a:prstGeom prst="rect">
            <a:avLst/>
          </a:prstGeom>
        </p:spPr>
      </p:pic>
      <p:pic>
        <p:nvPicPr>
          <p:cNvPr id="12" name="Picture 11" descr="cars_encrypted.png"/>
          <p:cNvPicPr>
            <a:picLocks noChangeAspect="1"/>
          </p:cNvPicPr>
          <p:nvPr/>
        </p:nvPicPr>
        <p:blipFill>
          <a:blip r:embed="rId3" cstate="print"/>
          <a:stretch>
            <a:fillRect/>
          </a:stretch>
        </p:blipFill>
        <p:spPr>
          <a:xfrm>
            <a:off x="3581400" y="1371600"/>
            <a:ext cx="1372065" cy="2438400"/>
          </a:xfrm>
          <a:prstGeom prst="rect">
            <a:avLst/>
          </a:prstGeom>
        </p:spPr>
      </p:pic>
      <p:pic>
        <p:nvPicPr>
          <p:cNvPr id="13" name="Picture 12" descr="cars.jpeg"/>
          <p:cNvPicPr>
            <a:picLocks noChangeAspect="1"/>
          </p:cNvPicPr>
          <p:nvPr/>
        </p:nvPicPr>
        <p:blipFill>
          <a:blip r:embed="rId2" cstate="print"/>
          <a:stretch>
            <a:fillRect/>
          </a:stretch>
        </p:blipFill>
        <p:spPr>
          <a:xfrm>
            <a:off x="5334000" y="1371600"/>
            <a:ext cx="1372065" cy="2438399"/>
          </a:xfrm>
          <a:prstGeom prst="rect">
            <a:avLst/>
          </a:prstGeom>
        </p:spPr>
      </p:pic>
      <p:sp>
        <p:nvSpPr>
          <p:cNvPr id="17" name="TextBox 16"/>
          <p:cNvSpPr txBox="1"/>
          <p:nvPr/>
        </p:nvSpPr>
        <p:spPr>
          <a:xfrm>
            <a:off x="3657600" y="773668"/>
            <a:ext cx="116570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IMAGE 2</a:t>
            </a:r>
            <a:endParaRPr lang="en-US" b="1" dirty="0">
              <a:latin typeface="Times New Roman" pitchFamily="18" charset="0"/>
              <a:cs typeface="Times New Roman" pitchFamily="18" charset="0"/>
            </a:endParaRPr>
          </a:p>
        </p:txBody>
      </p:sp>
      <p:sp>
        <p:nvSpPr>
          <p:cNvPr id="18" name="TextBox 17"/>
          <p:cNvSpPr txBox="1"/>
          <p:nvPr/>
        </p:nvSpPr>
        <p:spPr>
          <a:xfrm>
            <a:off x="1981200" y="1094601"/>
            <a:ext cx="11430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Original Image</a:t>
            </a:r>
            <a:endParaRPr lang="en-US" sz="1200" dirty="0">
              <a:latin typeface="Times New Roman" pitchFamily="18" charset="0"/>
              <a:cs typeface="Times New Roman" pitchFamily="18" charset="0"/>
            </a:endParaRPr>
          </a:p>
        </p:txBody>
      </p:sp>
      <p:sp>
        <p:nvSpPr>
          <p:cNvPr id="19" name="TextBox 18"/>
          <p:cNvSpPr txBox="1"/>
          <p:nvPr/>
        </p:nvSpPr>
        <p:spPr>
          <a:xfrm>
            <a:off x="3581400" y="1066800"/>
            <a:ext cx="13716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Encrypted Image</a:t>
            </a:r>
            <a:endParaRPr lang="en-US" sz="1200" dirty="0">
              <a:latin typeface="Times New Roman" pitchFamily="18" charset="0"/>
              <a:cs typeface="Times New Roman" pitchFamily="18" charset="0"/>
            </a:endParaRPr>
          </a:p>
        </p:txBody>
      </p:sp>
      <p:sp>
        <p:nvSpPr>
          <p:cNvPr id="20" name="TextBox 19"/>
          <p:cNvSpPr txBox="1"/>
          <p:nvPr/>
        </p:nvSpPr>
        <p:spPr>
          <a:xfrm>
            <a:off x="5334000" y="1094601"/>
            <a:ext cx="12954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Decrypted Image</a:t>
            </a:r>
            <a:endParaRPr lang="en-US" sz="1200" dirty="0">
              <a:latin typeface="Times New Roman" pitchFamily="18" charset="0"/>
              <a:cs typeface="Times New Roman" pitchFamily="18" charset="0"/>
            </a:endParaRPr>
          </a:p>
        </p:txBody>
      </p:sp>
      <p:pic>
        <p:nvPicPr>
          <p:cNvPr id="21" name="Picture 20" descr="bigherohisto.png"/>
          <p:cNvPicPr/>
          <p:nvPr/>
        </p:nvPicPr>
        <p:blipFill>
          <a:blip r:embed="rId4" cstate="print"/>
          <a:stretch>
            <a:fillRect/>
          </a:stretch>
        </p:blipFill>
        <p:spPr>
          <a:xfrm>
            <a:off x="2590800" y="3810000"/>
            <a:ext cx="3683809" cy="2660650"/>
          </a:xfrm>
          <a:prstGeom prst="rect">
            <a:avLst/>
          </a:prstGeom>
        </p:spPr>
      </p:pic>
      <p:pic>
        <p:nvPicPr>
          <p:cNvPr id="22" name="Picture 21" descr="sas24.jpg"/>
          <p:cNvPicPr>
            <a:picLocks noChangeAspect="1"/>
          </p:cNvPicPr>
          <p:nvPr/>
        </p:nvPicPr>
        <p:blipFill>
          <a:blip r:embed="rId5" cstate="print"/>
          <a:srcRect b="14286"/>
          <a:stretch>
            <a:fillRect/>
          </a:stretch>
        </p:blipFill>
        <p:spPr>
          <a:xfrm>
            <a:off x="5162939" y="0"/>
            <a:ext cx="3981062" cy="914400"/>
          </a:xfrm>
          <a:prstGeom prst="rect">
            <a:avLst/>
          </a:prstGeom>
        </p:spPr>
      </p:pic>
      <p:sp>
        <p:nvSpPr>
          <p:cNvPr id="23" name="Title 1"/>
          <p:cNvSpPr txBox="1">
            <a:spLocks/>
          </p:cNvSpPr>
          <p:nvPr/>
        </p:nvSpPr>
        <p:spPr>
          <a:xfrm>
            <a:off x="0" y="228600"/>
            <a:ext cx="24384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RESULTS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21</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pic>
        <p:nvPicPr>
          <p:cNvPr id="11" name="Picture 10" descr="cars.jpeg"/>
          <p:cNvPicPr>
            <a:picLocks noChangeAspect="1"/>
          </p:cNvPicPr>
          <p:nvPr/>
        </p:nvPicPr>
        <p:blipFill>
          <a:blip r:embed="rId2" cstate="print"/>
          <a:stretch>
            <a:fillRect/>
          </a:stretch>
        </p:blipFill>
        <p:spPr>
          <a:xfrm>
            <a:off x="1752600" y="1370793"/>
            <a:ext cx="1585239" cy="2115087"/>
          </a:xfrm>
          <a:prstGeom prst="rect">
            <a:avLst/>
          </a:prstGeom>
        </p:spPr>
      </p:pic>
      <p:pic>
        <p:nvPicPr>
          <p:cNvPr id="12" name="Picture 11" descr="cars_encrypted.png"/>
          <p:cNvPicPr>
            <a:picLocks noChangeAspect="1"/>
          </p:cNvPicPr>
          <p:nvPr/>
        </p:nvPicPr>
        <p:blipFill>
          <a:blip r:embed="rId3" cstate="print"/>
          <a:stretch>
            <a:fillRect/>
          </a:stretch>
        </p:blipFill>
        <p:spPr>
          <a:xfrm>
            <a:off x="3657600" y="1371600"/>
            <a:ext cx="1588872" cy="2119935"/>
          </a:xfrm>
          <a:prstGeom prst="rect">
            <a:avLst/>
          </a:prstGeom>
        </p:spPr>
      </p:pic>
      <p:pic>
        <p:nvPicPr>
          <p:cNvPr id="13" name="Picture 12" descr="cars.jpeg"/>
          <p:cNvPicPr>
            <a:picLocks noChangeAspect="1"/>
          </p:cNvPicPr>
          <p:nvPr/>
        </p:nvPicPr>
        <p:blipFill>
          <a:blip r:embed="rId2" cstate="print"/>
          <a:stretch>
            <a:fillRect/>
          </a:stretch>
        </p:blipFill>
        <p:spPr>
          <a:xfrm>
            <a:off x="5638800" y="1370793"/>
            <a:ext cx="1585239" cy="2115087"/>
          </a:xfrm>
          <a:prstGeom prst="rect">
            <a:avLst/>
          </a:prstGeom>
        </p:spPr>
      </p:pic>
      <p:sp>
        <p:nvSpPr>
          <p:cNvPr id="17" name="TextBox 16"/>
          <p:cNvSpPr txBox="1"/>
          <p:nvPr/>
        </p:nvSpPr>
        <p:spPr>
          <a:xfrm>
            <a:off x="3863496" y="773668"/>
            <a:ext cx="116570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IMAGE 5</a:t>
            </a:r>
            <a:endParaRPr lang="en-US" b="1" dirty="0">
              <a:latin typeface="Times New Roman" pitchFamily="18" charset="0"/>
              <a:cs typeface="Times New Roman" pitchFamily="18" charset="0"/>
            </a:endParaRPr>
          </a:p>
        </p:txBody>
      </p:sp>
      <p:sp>
        <p:nvSpPr>
          <p:cNvPr id="18" name="TextBox 17"/>
          <p:cNvSpPr txBox="1"/>
          <p:nvPr/>
        </p:nvSpPr>
        <p:spPr>
          <a:xfrm>
            <a:off x="1981200" y="1080936"/>
            <a:ext cx="11430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Original Image</a:t>
            </a:r>
            <a:endParaRPr lang="en-US" sz="1200" dirty="0">
              <a:latin typeface="Times New Roman" pitchFamily="18" charset="0"/>
              <a:cs typeface="Times New Roman" pitchFamily="18" charset="0"/>
            </a:endParaRPr>
          </a:p>
        </p:txBody>
      </p:sp>
      <p:sp>
        <p:nvSpPr>
          <p:cNvPr id="19" name="TextBox 18"/>
          <p:cNvSpPr txBox="1"/>
          <p:nvPr/>
        </p:nvSpPr>
        <p:spPr>
          <a:xfrm>
            <a:off x="3810000" y="1080936"/>
            <a:ext cx="13716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Encrypted Image</a:t>
            </a:r>
            <a:endParaRPr lang="en-US" sz="1200" dirty="0">
              <a:latin typeface="Times New Roman" pitchFamily="18" charset="0"/>
              <a:cs typeface="Times New Roman" pitchFamily="18" charset="0"/>
            </a:endParaRPr>
          </a:p>
        </p:txBody>
      </p:sp>
      <p:sp>
        <p:nvSpPr>
          <p:cNvPr id="20" name="TextBox 19"/>
          <p:cNvSpPr txBox="1"/>
          <p:nvPr/>
        </p:nvSpPr>
        <p:spPr>
          <a:xfrm>
            <a:off x="5791200" y="1080936"/>
            <a:ext cx="1295400" cy="276999"/>
          </a:xfrm>
          <a:prstGeom prst="rect">
            <a:avLst/>
          </a:prstGeom>
          <a:noFill/>
        </p:spPr>
        <p:txBody>
          <a:bodyPr wrap="square" rtlCol="0">
            <a:spAutoFit/>
          </a:bodyPr>
          <a:lstStyle/>
          <a:p>
            <a:pPr algn="ctr"/>
            <a:r>
              <a:rPr lang="en-US" sz="1200" dirty="0" smtClean="0">
                <a:latin typeface="Times New Roman" pitchFamily="18" charset="0"/>
                <a:cs typeface="Times New Roman" pitchFamily="18" charset="0"/>
              </a:rPr>
              <a:t>Decrypted Image</a:t>
            </a:r>
            <a:endParaRPr lang="en-US" sz="1200" dirty="0">
              <a:latin typeface="Times New Roman" pitchFamily="18" charset="0"/>
              <a:cs typeface="Times New Roman" pitchFamily="18" charset="0"/>
            </a:endParaRPr>
          </a:p>
        </p:txBody>
      </p:sp>
      <p:pic>
        <p:nvPicPr>
          <p:cNvPr id="21" name="Picture 20" descr="bigherohisto.png"/>
          <p:cNvPicPr/>
          <p:nvPr/>
        </p:nvPicPr>
        <p:blipFill>
          <a:blip r:embed="rId4" cstate="print"/>
          <a:stretch>
            <a:fillRect/>
          </a:stretch>
        </p:blipFill>
        <p:spPr>
          <a:xfrm>
            <a:off x="2514600" y="3581400"/>
            <a:ext cx="3963353" cy="2893892"/>
          </a:xfrm>
          <a:prstGeom prst="rect">
            <a:avLst/>
          </a:prstGeom>
        </p:spPr>
      </p:pic>
      <p:pic>
        <p:nvPicPr>
          <p:cNvPr id="22" name="Picture 21" descr="sas24.jpg"/>
          <p:cNvPicPr>
            <a:picLocks noChangeAspect="1"/>
          </p:cNvPicPr>
          <p:nvPr/>
        </p:nvPicPr>
        <p:blipFill>
          <a:blip r:embed="rId5" cstate="print"/>
          <a:srcRect b="14286"/>
          <a:stretch>
            <a:fillRect/>
          </a:stretch>
        </p:blipFill>
        <p:spPr>
          <a:xfrm>
            <a:off x="5162939" y="0"/>
            <a:ext cx="3981062" cy="914400"/>
          </a:xfrm>
          <a:prstGeom prst="rect">
            <a:avLst/>
          </a:prstGeom>
        </p:spPr>
      </p:pic>
      <p:sp>
        <p:nvSpPr>
          <p:cNvPr id="23" name="Title 1"/>
          <p:cNvSpPr txBox="1">
            <a:spLocks/>
          </p:cNvSpPr>
          <p:nvPr/>
        </p:nvSpPr>
        <p:spPr>
          <a:xfrm>
            <a:off x="0" y="228600"/>
            <a:ext cx="24384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RESULTS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22</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sp>
        <p:nvSpPr>
          <p:cNvPr id="18" name="Title 1"/>
          <p:cNvSpPr txBox="1">
            <a:spLocks/>
          </p:cNvSpPr>
          <p:nvPr/>
        </p:nvSpPr>
        <p:spPr>
          <a:xfrm>
            <a:off x="0" y="0"/>
            <a:ext cx="4572000" cy="12192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FF0000"/>
                </a:solidFill>
                <a:effectLst>
                  <a:outerShdw blurRad="38100" dist="38100" dir="2700000" algn="tl">
                    <a:srgbClr val="000000">
                      <a:alpha val="43137"/>
                    </a:srgbClr>
                  </a:outerShdw>
                </a:effectLst>
                <a:latin typeface="Times New Roman" pitchFamily="18" charset="0"/>
                <a:ea typeface="+mj-ea"/>
                <a:cs typeface="Times New Roman" pitchFamily="18" charset="0"/>
              </a:rPr>
              <a:t>PERFORMANCE ANALYSIS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19" name="Table 18"/>
          <p:cNvGraphicFramePr>
            <a:graphicFrameLocks noGrp="1"/>
          </p:cNvGraphicFramePr>
          <p:nvPr/>
        </p:nvGraphicFramePr>
        <p:xfrm>
          <a:off x="1219202" y="1394332"/>
          <a:ext cx="6781797" cy="4742352"/>
        </p:xfrm>
        <a:graphic>
          <a:graphicData uri="http://schemas.openxmlformats.org/drawingml/2006/table">
            <a:tbl>
              <a:tblPr/>
              <a:tblGrid>
                <a:gridCol w="967111"/>
                <a:gridCol w="968525"/>
                <a:gridCol w="968525"/>
                <a:gridCol w="966403"/>
                <a:gridCol w="968525"/>
                <a:gridCol w="968525"/>
                <a:gridCol w="974183"/>
              </a:tblGrid>
              <a:tr h="400896">
                <a:tc>
                  <a:txBody>
                    <a:bodyPr/>
                    <a:lstStyle/>
                    <a:p>
                      <a:pPr marL="0" marR="0" algn="ctr">
                        <a:lnSpc>
                          <a:spcPct val="250000"/>
                        </a:lnSpc>
                        <a:spcBef>
                          <a:spcPts val="1200"/>
                        </a:spcBef>
                        <a:spcAft>
                          <a:spcPts val="800"/>
                        </a:spcAft>
                      </a:pPr>
                      <a:r>
                        <a:rPr lang="en-US" sz="1200" dirty="0" smtClean="0">
                          <a:latin typeface="Times New Roman"/>
                          <a:ea typeface="Times New Roman"/>
                          <a:cs typeface="Times New Roman"/>
                        </a:rPr>
                        <a:t>Images </a:t>
                      </a:r>
                      <a:endParaRPr lang="en-US" sz="1100" dirty="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Channel</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PSNR (dB)</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SSIM</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NPCR (%)</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UACI (%)</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MSE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8.3459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0.0095</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99.4109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30.0639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9516.7645</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1 </a:t>
                      </a:r>
                      <a:endParaRPr lang="en-US" sz="110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10.2177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0.0156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99.4187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24.4816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6184.6273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10.0171</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0.0150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99.4808</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25.2581</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6476.9830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878">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6.8862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0.0033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92.5419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30.2554</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13318.5423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2 </a:t>
                      </a:r>
                      <a:endParaRPr lang="en-US" sz="110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10.0420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0.0156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99.4962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25.4983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6439.8596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9.9412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0.0164</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99.5087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25.8477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6591.1674</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9.1183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0.0101</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98.8699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24.6110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7966.1265</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3</a:t>
                      </a:r>
                      <a:endParaRPr lang="en-US" sz="110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9.2879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0.0112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99.0198</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24.3713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7661.0117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9.3150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0.0126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98.9742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24.4788</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7613.4738</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8.8569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0.0122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99.3911</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28.1620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8460.4262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4</a:t>
                      </a:r>
                      <a:endParaRPr lang="en-US" sz="110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8.3117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0.0102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99.5092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31.2970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9592.0210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8.8216</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0.0113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99.4859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29.2412</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8529.4379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423">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7.3629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0.0084</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dirty="0">
                          <a:latin typeface="Times New Roman"/>
                          <a:ea typeface="Times New Roman"/>
                          <a:cs typeface="Times New Roman"/>
                        </a:rPr>
                        <a:t>99.4557</a:t>
                      </a:r>
                      <a:endParaRPr lang="en-US" sz="1100" dirty="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34.2769</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11934.2117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5</a:t>
                      </a:r>
                      <a:endParaRPr lang="en-US" sz="1100">
                        <a:latin typeface="Times New Roman"/>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8.4485</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0.0101</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dirty="0">
                          <a:latin typeface="Times New Roman"/>
                          <a:ea typeface="Times New Roman"/>
                          <a:cs typeface="Times New Roman"/>
                        </a:rPr>
                        <a:t>99.4282</a:t>
                      </a:r>
                      <a:endParaRPr lang="en-US" sz="1100" dirty="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30.1024</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9294.5117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329">
                <a:tc>
                  <a:txBody>
                    <a:bodyPr/>
                    <a:lstStyle/>
                    <a:p>
                      <a:pPr>
                        <a:lnSpc>
                          <a:spcPct val="115000"/>
                        </a:lnSpc>
                      </a:pPr>
                      <a:endParaRPr lang="en-US" sz="1100">
                        <a:latin typeface="Calibri"/>
                        <a:ea typeface="Times New Roman"/>
                        <a:cs typeface="Times New Roman"/>
                      </a:endParaRPr>
                    </a:p>
                  </a:txBody>
                  <a:tcPr marL="60574" marR="60574" marT="30287" marB="302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8.6263</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0.0107</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99.5110</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29.8978</a:t>
                      </a:r>
                      <a:endParaRPr lang="en-US" sz="110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dirty="0">
                          <a:latin typeface="Times New Roman"/>
                          <a:ea typeface="Times New Roman"/>
                          <a:cs typeface="Times New Roman"/>
                        </a:rPr>
                        <a:t>8921.8286</a:t>
                      </a:r>
                      <a:endParaRPr lang="en-US" sz="1100" dirty="0">
                        <a:latin typeface="Times New Roman"/>
                        <a:ea typeface="Times New Roman"/>
                        <a:cs typeface="Times New Roman"/>
                      </a:endParaRPr>
                    </a:p>
                  </a:txBody>
                  <a:tcPr marL="58471" marR="58471" marT="29446" marB="29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2971800" y="6092153"/>
            <a:ext cx="4038600" cy="2539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Table 1:</a:t>
            </a:r>
            <a:r>
              <a:rPr kumimoji="0" lang="en-US" sz="1050" b="1"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05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Comparison of PSNR, SSIM, NPCR, UACI and MSE</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20" name="Picture 19"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23</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sp>
        <p:nvSpPr>
          <p:cNvPr id="11" name="Title 1"/>
          <p:cNvSpPr txBox="1">
            <a:spLocks/>
          </p:cNvSpPr>
          <p:nvPr/>
        </p:nvSpPr>
        <p:spPr>
          <a:xfrm>
            <a:off x="0" y="0"/>
            <a:ext cx="4572000" cy="12192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FF0000"/>
                </a:solidFill>
                <a:effectLst>
                  <a:outerShdw blurRad="38100" dist="38100" dir="2700000" algn="tl">
                    <a:srgbClr val="000000">
                      <a:alpha val="43137"/>
                    </a:srgbClr>
                  </a:outerShdw>
                </a:effectLst>
                <a:latin typeface="Times New Roman" pitchFamily="18" charset="0"/>
                <a:ea typeface="+mj-ea"/>
                <a:cs typeface="Times New Roman" pitchFamily="18" charset="0"/>
              </a:rPr>
              <a:t>PERFORMANCE ANALYSIS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12" name="Table 11"/>
          <p:cNvGraphicFramePr>
            <a:graphicFrameLocks noGrp="1"/>
          </p:cNvGraphicFramePr>
          <p:nvPr/>
        </p:nvGraphicFramePr>
        <p:xfrm>
          <a:off x="1828798" y="1379153"/>
          <a:ext cx="5791204" cy="4793046"/>
        </p:xfrm>
        <a:graphic>
          <a:graphicData uri="http://schemas.openxmlformats.org/drawingml/2006/table">
            <a:tbl>
              <a:tblPr/>
              <a:tblGrid>
                <a:gridCol w="1447801"/>
                <a:gridCol w="1447801"/>
                <a:gridCol w="1447801"/>
                <a:gridCol w="1447801"/>
              </a:tblGrid>
              <a:tr h="802941">
                <a:tc>
                  <a:txBody>
                    <a:bodyPr/>
                    <a:lstStyle/>
                    <a:p>
                      <a:pPr marL="0" marR="0" algn="ctr">
                        <a:lnSpc>
                          <a:spcPct val="300000"/>
                        </a:lnSpc>
                        <a:spcBef>
                          <a:spcPts val="1200"/>
                        </a:spcBef>
                        <a:spcAft>
                          <a:spcPts val="800"/>
                        </a:spcAft>
                      </a:pPr>
                      <a:r>
                        <a:rPr lang="en-US" sz="1200" dirty="0">
                          <a:latin typeface="Times New Roman"/>
                          <a:ea typeface="Times New Roman"/>
                          <a:cs typeface="Times New Roman"/>
                        </a:rPr>
                        <a:t>Images</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pPr>
                      <a:r>
                        <a:rPr lang="en-US" sz="1200" dirty="0" smtClean="0">
                          <a:latin typeface="Times New Roman" pitchFamily="18" charset="0"/>
                          <a:ea typeface="Times New Roman"/>
                          <a:cs typeface="Times New Roman" pitchFamily="18" charset="0"/>
                        </a:rPr>
                        <a:t>Channel </a:t>
                      </a:r>
                      <a:endParaRPr lang="en-US" sz="1200" dirty="0">
                        <a:latin typeface="Times New Roman" pitchFamily="18" charset="0"/>
                        <a:ea typeface="Times New Roman"/>
                        <a:cs typeface="Times New Roman" pitchFamily="18" charset="0"/>
                      </a:endParaRP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dirty="0">
                          <a:latin typeface="Times New Roman"/>
                          <a:ea typeface="Times New Roman"/>
                          <a:cs typeface="Times New Roman"/>
                        </a:rPr>
                        <a:t>Entropy (Original)</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Entropy (Processed)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7.6863</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7.6863</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1</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7.6288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7.6288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7.7230</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7.7230</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5.7931</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5.7931</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2</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7.7314</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7.7314</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7.7425</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7.7425</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7.0968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7.0968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3</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7.2038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7.2038</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7.2116</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7.2116</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7.6751</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kern="1200">
                          <a:solidFill>
                            <a:srgbClr val="000000"/>
                          </a:solidFill>
                          <a:latin typeface="Calibri"/>
                          <a:ea typeface="Times New Roman"/>
                          <a:cs typeface="Times New Roman"/>
                        </a:rPr>
                        <a:t>7.6751</a:t>
                      </a:r>
                      <a:endParaRPr lang="en-US" sz="1200">
                        <a:latin typeface="Calibri"/>
                        <a:ea typeface="Times New Roman"/>
                        <a:cs typeface="Times New Roman"/>
                      </a:endParaRP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4</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7.8682</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kern="1200">
                          <a:solidFill>
                            <a:srgbClr val="000000"/>
                          </a:solidFill>
                          <a:latin typeface="Calibri"/>
                          <a:ea typeface="Times New Roman"/>
                          <a:cs typeface="Times New Roman"/>
                        </a:rPr>
                        <a:t>7.8682</a:t>
                      </a:r>
                      <a:endParaRPr lang="en-US" sz="1200">
                        <a:latin typeface="Calibri"/>
                        <a:ea typeface="Times New Roman"/>
                        <a:cs typeface="Times New Roman"/>
                      </a:endParaRP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7.7920</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kern="1200">
                          <a:solidFill>
                            <a:srgbClr val="000000"/>
                          </a:solidFill>
                          <a:latin typeface="Calibri"/>
                          <a:ea typeface="Times New Roman"/>
                          <a:cs typeface="Times New Roman"/>
                        </a:rPr>
                        <a:t>7.7920</a:t>
                      </a:r>
                      <a:endParaRPr lang="en-US" sz="1200">
                        <a:latin typeface="Calibri"/>
                        <a:ea typeface="Times New Roman"/>
                        <a:cs typeface="Times New Roman"/>
                      </a:endParaRP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Red</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7.7894</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7.7894</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marL="0" marR="0" algn="ctr">
                        <a:lnSpc>
                          <a:spcPct val="115000"/>
                        </a:lnSpc>
                        <a:spcBef>
                          <a:spcPts val="0"/>
                        </a:spcBef>
                        <a:spcAft>
                          <a:spcPts val="800"/>
                        </a:spcAft>
                      </a:pPr>
                      <a:r>
                        <a:rPr lang="en-US" sz="1200">
                          <a:latin typeface="Times New Roman"/>
                          <a:ea typeface="Times New Roman"/>
                          <a:cs typeface="Times New Roman"/>
                        </a:rPr>
                        <a:t>Image 5</a:t>
                      </a: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Green</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7.7019</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7.7019</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07">
                <a:tc>
                  <a:txBody>
                    <a:bodyPr/>
                    <a:lstStyle/>
                    <a:p>
                      <a:pPr>
                        <a:lnSpc>
                          <a:spcPct val="115000"/>
                        </a:lnSpc>
                      </a:pPr>
                      <a:endParaRPr lang="en-US" sz="1200">
                        <a:latin typeface="Calibri"/>
                        <a:ea typeface="Times New Roman"/>
                        <a:cs typeface="Times New Roman"/>
                      </a:endParaRPr>
                    </a:p>
                  </a:txBody>
                  <a:tcPr marL="55614" marR="55614" marT="27807" marB="27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Blue</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a:latin typeface="Times New Roman"/>
                          <a:ea typeface="Times New Roman"/>
                          <a:cs typeface="Times New Roman"/>
                        </a:rPr>
                        <a:t>7.8196</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200" dirty="0">
                          <a:latin typeface="Times New Roman"/>
                          <a:ea typeface="Times New Roman"/>
                          <a:cs typeface="Times New Roman"/>
                        </a:rPr>
                        <a:t>7.8196</a:t>
                      </a:r>
                    </a:p>
                  </a:txBody>
                  <a:tcPr marL="53683" marR="53683" marT="27035" marB="270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241" name="Text Box 1"/>
          <p:cNvSpPr txBox="1">
            <a:spLocks noChangeArrowheads="1"/>
          </p:cNvSpPr>
          <p:nvPr/>
        </p:nvSpPr>
        <p:spPr bwMode="auto">
          <a:xfrm>
            <a:off x="350838" y="-539750"/>
            <a:ext cx="2235200" cy="2714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3657600" y="6172200"/>
            <a:ext cx="2607893" cy="307777"/>
          </a:xfrm>
          <a:prstGeom prst="rect">
            <a:avLst/>
          </a:prstGeom>
        </p:spPr>
        <p:txBody>
          <a:bodyPr wrap="none">
            <a:spAutoFit/>
          </a:bodyPr>
          <a:lstStyle/>
          <a:p>
            <a:r>
              <a:rPr lang="en-US" sz="1400" b="1" dirty="0" smtClean="0">
                <a:latin typeface="Times New Roman" pitchFamily="18" charset="0"/>
                <a:cs typeface="Times New Roman" pitchFamily="18" charset="0"/>
              </a:rPr>
              <a:t>Table2: Comparison of Entropy</a:t>
            </a:r>
            <a:endParaRPr lang="en-US" sz="1400" dirty="0">
              <a:latin typeface="Times New Roman" pitchFamily="18" charset="0"/>
              <a:cs typeface="Times New Roman" pitchFamily="18" charset="0"/>
            </a:endParaRPr>
          </a:p>
        </p:txBody>
      </p:sp>
      <p:pic>
        <p:nvPicPr>
          <p:cNvPr id="19" name="Picture 18"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0CC5BDD-703B-403D-85BA-46BE7462864B}" type="datetime1">
              <a:rPr lang="en-IN" smtClean="0"/>
              <a:pPr/>
              <a:t>25-09-2025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24</a:t>
            </a:fld>
            <a:endParaRPr lang="en-US"/>
          </a:p>
        </p:txBody>
      </p:sp>
      <p:sp>
        <p:nvSpPr>
          <p:cNvPr id="10" name="Footer Placeholder 9"/>
          <p:cNvSpPr>
            <a:spLocks noGrp="1"/>
          </p:cNvSpPr>
          <p:nvPr>
            <p:ph type="ftr" sz="quarter" idx="11"/>
          </p:nvPr>
        </p:nvSpPr>
        <p:spPr/>
        <p:txBody>
          <a:bodyPr/>
          <a:lstStyle/>
          <a:p>
            <a:r>
              <a:rPr lang="en-US" smtClean="0"/>
              <a:t>Selvanayaki R - 225058039</a:t>
            </a:r>
            <a:endParaRPr lang="en-US"/>
          </a:p>
        </p:txBody>
      </p:sp>
      <p:sp>
        <p:nvSpPr>
          <p:cNvPr id="11" name="Title 1"/>
          <p:cNvSpPr txBox="1">
            <a:spLocks/>
          </p:cNvSpPr>
          <p:nvPr/>
        </p:nvSpPr>
        <p:spPr>
          <a:xfrm>
            <a:off x="0" y="0"/>
            <a:ext cx="4572000" cy="12192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FF0000"/>
                </a:solidFill>
                <a:effectLst>
                  <a:outerShdw blurRad="38100" dist="38100" dir="2700000" algn="tl">
                    <a:srgbClr val="000000">
                      <a:alpha val="43137"/>
                    </a:srgbClr>
                  </a:outerShdw>
                </a:effectLst>
                <a:latin typeface="Times New Roman" pitchFamily="18" charset="0"/>
                <a:ea typeface="+mj-ea"/>
                <a:cs typeface="Times New Roman" pitchFamily="18" charset="0"/>
              </a:rPr>
              <a:t>PERFORMANCE ANALYSIS</a:t>
            </a:r>
            <a:endParaRPr kumimoji="0" lang="en-US" sz="400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12" name="Table 11"/>
          <p:cNvGraphicFramePr>
            <a:graphicFrameLocks noGrp="1"/>
          </p:cNvGraphicFramePr>
          <p:nvPr/>
        </p:nvGraphicFramePr>
        <p:xfrm>
          <a:off x="1142999" y="1295406"/>
          <a:ext cx="6858000" cy="4813714"/>
        </p:xfrm>
        <a:graphic>
          <a:graphicData uri="http://schemas.openxmlformats.org/drawingml/2006/table">
            <a:tbl>
              <a:tblPr/>
              <a:tblGrid>
                <a:gridCol w="1371600"/>
                <a:gridCol w="1371600"/>
                <a:gridCol w="1371600"/>
                <a:gridCol w="1371600"/>
                <a:gridCol w="1371600"/>
              </a:tblGrid>
              <a:tr h="826744">
                <a:tc>
                  <a:txBody>
                    <a:bodyPr/>
                    <a:lstStyle/>
                    <a:p>
                      <a:pPr marL="0" marR="0" algn="ctr">
                        <a:lnSpc>
                          <a:spcPct val="115000"/>
                        </a:lnSpc>
                        <a:spcBef>
                          <a:spcPts val="1200"/>
                        </a:spcBef>
                        <a:spcAft>
                          <a:spcPts val="800"/>
                        </a:spcAft>
                      </a:pPr>
                      <a:endParaRPr lang="en-US" sz="1200" dirty="0">
                        <a:latin typeface="Times New Roman" pitchFamily="18" charset="0"/>
                        <a:ea typeface="Times New Roman"/>
                        <a:cs typeface="Times New Roman" pitchFamily="18" charset="0"/>
                      </a:endParaRPr>
                    </a:p>
                    <a:p>
                      <a:pPr algn="ctr">
                        <a:lnSpc>
                          <a:spcPct val="100000"/>
                        </a:lnSpc>
                      </a:pPr>
                      <a:r>
                        <a:rPr lang="en-US" sz="1200" dirty="0" smtClean="0">
                          <a:latin typeface="Times New Roman" pitchFamily="18" charset="0"/>
                          <a:ea typeface="Times New Roman"/>
                          <a:cs typeface="Times New Roman" pitchFamily="18" charset="0"/>
                        </a:rPr>
                        <a:t>Images </a:t>
                      </a:r>
                      <a:endParaRPr lang="en-US" sz="1200" dirty="0">
                        <a:latin typeface="Times New Roman" pitchFamily="18" charset="0"/>
                        <a:ea typeface="Times New Roman"/>
                        <a:cs typeface="Times New Roman" pitchFamily="18" charset="0"/>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Channel</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smtClean="0">
                        <a:solidFill>
                          <a:srgbClr val="000000"/>
                        </a:solidFill>
                        <a:latin typeface="Times New Roman"/>
                        <a:ea typeface="Calibri"/>
                        <a:cs typeface="Times New Roman"/>
                      </a:endParaRPr>
                    </a:p>
                    <a:p>
                      <a:pPr marL="0" marR="0" algn="ctr">
                        <a:lnSpc>
                          <a:spcPct val="115000"/>
                        </a:lnSpc>
                        <a:spcBef>
                          <a:spcPts val="0"/>
                        </a:spcBef>
                        <a:spcAft>
                          <a:spcPts val="0"/>
                        </a:spcAft>
                      </a:pPr>
                      <a:r>
                        <a:rPr lang="en-US" sz="1100" dirty="0" smtClean="0">
                          <a:solidFill>
                            <a:srgbClr val="000000"/>
                          </a:solidFill>
                          <a:latin typeface="Times New Roman"/>
                          <a:ea typeface="Calibri"/>
                          <a:cs typeface="Times New Roman"/>
                        </a:rPr>
                        <a:t>Correlation </a:t>
                      </a:r>
                      <a:r>
                        <a:rPr lang="en-US" sz="1100" dirty="0">
                          <a:solidFill>
                            <a:srgbClr val="000000"/>
                          </a:solidFill>
                          <a:latin typeface="Times New Roman"/>
                          <a:ea typeface="Calibri"/>
                          <a:cs typeface="Times New Roman"/>
                        </a:rPr>
                        <a:t>Coefficient: Horizontal</a:t>
                      </a:r>
                    </a:p>
                  </a:txBody>
                  <a:tcPr marL="38515" marR="38515"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smtClean="0">
                        <a:solidFill>
                          <a:srgbClr val="000000"/>
                        </a:solidFill>
                        <a:latin typeface="Times New Roman"/>
                        <a:ea typeface="Calibri"/>
                        <a:cs typeface="Times New Roman"/>
                      </a:endParaRPr>
                    </a:p>
                    <a:p>
                      <a:pPr marL="0" marR="0" algn="ctr">
                        <a:lnSpc>
                          <a:spcPct val="115000"/>
                        </a:lnSpc>
                        <a:spcBef>
                          <a:spcPts val="0"/>
                        </a:spcBef>
                        <a:spcAft>
                          <a:spcPts val="0"/>
                        </a:spcAft>
                      </a:pPr>
                      <a:r>
                        <a:rPr lang="en-US" sz="1100" dirty="0" smtClean="0">
                          <a:solidFill>
                            <a:srgbClr val="000000"/>
                          </a:solidFill>
                          <a:latin typeface="Times New Roman"/>
                          <a:ea typeface="Calibri"/>
                          <a:cs typeface="Times New Roman"/>
                        </a:rPr>
                        <a:t>Correlation </a:t>
                      </a:r>
                      <a:r>
                        <a:rPr lang="en-US" sz="1100" dirty="0">
                          <a:solidFill>
                            <a:srgbClr val="000000"/>
                          </a:solidFill>
                          <a:latin typeface="Times New Roman"/>
                          <a:ea typeface="Calibri"/>
                          <a:cs typeface="Times New Roman"/>
                        </a:rPr>
                        <a:t>Coefficient:</a:t>
                      </a:r>
                    </a:p>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Vertical</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smtClean="0">
                        <a:solidFill>
                          <a:srgbClr val="000000"/>
                        </a:solidFill>
                        <a:latin typeface="Times New Roman"/>
                        <a:ea typeface="Calibri"/>
                        <a:cs typeface="Times New Roman"/>
                      </a:endParaRPr>
                    </a:p>
                    <a:p>
                      <a:pPr marL="0" marR="0" algn="ctr">
                        <a:lnSpc>
                          <a:spcPct val="115000"/>
                        </a:lnSpc>
                        <a:spcBef>
                          <a:spcPts val="0"/>
                        </a:spcBef>
                        <a:spcAft>
                          <a:spcPts val="0"/>
                        </a:spcAft>
                      </a:pPr>
                      <a:r>
                        <a:rPr lang="en-US" sz="1100" dirty="0" smtClean="0">
                          <a:solidFill>
                            <a:srgbClr val="000000"/>
                          </a:solidFill>
                          <a:latin typeface="Times New Roman"/>
                          <a:ea typeface="Calibri"/>
                          <a:cs typeface="Times New Roman"/>
                        </a:rPr>
                        <a:t>Correlation </a:t>
                      </a:r>
                      <a:r>
                        <a:rPr lang="en-US" sz="1100" dirty="0">
                          <a:solidFill>
                            <a:srgbClr val="000000"/>
                          </a:solidFill>
                          <a:latin typeface="Times New Roman"/>
                          <a:ea typeface="Calibri"/>
                          <a:cs typeface="Times New Roman"/>
                        </a:rPr>
                        <a:t>Coefficient: Diagonal</a:t>
                      </a:r>
                    </a:p>
                  </a:txBody>
                  <a:tcPr marL="38515" marR="38515" marT="19396" marB="1939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Red</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0.9778</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0.9766</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0.9602</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140">
                <a:tc>
                  <a:txBody>
                    <a:bodyPr/>
                    <a:lstStyle/>
                    <a:p>
                      <a:pPr marL="0" marR="0" algn="ctr">
                        <a:lnSpc>
                          <a:spcPct val="115000"/>
                        </a:lnSpc>
                        <a:spcBef>
                          <a:spcPts val="0"/>
                        </a:spcBef>
                        <a:spcAft>
                          <a:spcPts val="800"/>
                        </a:spcAft>
                      </a:pPr>
                      <a:r>
                        <a:rPr lang="en-US" sz="1100">
                          <a:latin typeface="Times New Roman"/>
                          <a:ea typeface="Times New Roman"/>
                          <a:cs typeface="Times New Roman"/>
                        </a:rPr>
                        <a:t>Image 1</a:t>
                      </a: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Green</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0.9560</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0.9514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0.9618</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Blue</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0.9645</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0.9500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0.9694</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Red</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0.9731</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0.9618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0.9734</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140">
                <a:tc>
                  <a:txBody>
                    <a:bodyPr/>
                    <a:lstStyle/>
                    <a:p>
                      <a:pPr marL="0" marR="0" algn="ctr">
                        <a:lnSpc>
                          <a:spcPct val="115000"/>
                        </a:lnSpc>
                        <a:spcBef>
                          <a:spcPts val="0"/>
                        </a:spcBef>
                        <a:spcAft>
                          <a:spcPts val="800"/>
                        </a:spcAft>
                      </a:pPr>
                      <a:r>
                        <a:rPr lang="en-US" sz="1100">
                          <a:latin typeface="Times New Roman"/>
                          <a:ea typeface="Times New Roman"/>
                          <a:cs typeface="Times New Roman"/>
                        </a:rPr>
                        <a:t>Image 2</a:t>
                      </a: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Green</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0.9710</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0.9493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0.9656</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Blue</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0.9735</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0.9508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0.9613</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Red</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0.9595</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0.9198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0.9864</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140">
                <a:tc>
                  <a:txBody>
                    <a:bodyPr/>
                    <a:lstStyle/>
                    <a:p>
                      <a:pPr marL="0" marR="0" algn="ctr">
                        <a:lnSpc>
                          <a:spcPct val="115000"/>
                        </a:lnSpc>
                        <a:spcBef>
                          <a:spcPts val="0"/>
                        </a:spcBef>
                        <a:spcAft>
                          <a:spcPts val="800"/>
                        </a:spcAft>
                      </a:pPr>
                      <a:r>
                        <a:rPr lang="en-US" sz="1100">
                          <a:latin typeface="Times New Roman"/>
                          <a:ea typeface="Times New Roman"/>
                          <a:cs typeface="Times New Roman"/>
                        </a:rPr>
                        <a:t>Image 3</a:t>
                      </a: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Green</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0.9476</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0.9178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0.9859</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Blue</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0.9401</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0.9196</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0.9857</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Red</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0.9632</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kern="1200">
                          <a:solidFill>
                            <a:srgbClr val="000000"/>
                          </a:solidFill>
                          <a:latin typeface="Calibri"/>
                          <a:ea typeface="Times New Roman"/>
                          <a:cs typeface="Times New Roman"/>
                        </a:rPr>
                        <a:t>0.9749</a:t>
                      </a:r>
                      <a:endParaRPr lang="en-US" sz="11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Times New Roman"/>
                          <a:cs typeface="Times New Roman"/>
                        </a:rPr>
                        <a:t>0.9594</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140">
                <a:tc>
                  <a:txBody>
                    <a:bodyPr/>
                    <a:lstStyle/>
                    <a:p>
                      <a:pPr marL="0" marR="0" algn="ctr">
                        <a:lnSpc>
                          <a:spcPct val="115000"/>
                        </a:lnSpc>
                        <a:spcBef>
                          <a:spcPts val="0"/>
                        </a:spcBef>
                        <a:spcAft>
                          <a:spcPts val="800"/>
                        </a:spcAft>
                      </a:pPr>
                      <a:r>
                        <a:rPr lang="en-US" sz="1100">
                          <a:latin typeface="Times New Roman"/>
                          <a:ea typeface="Times New Roman"/>
                          <a:cs typeface="Times New Roman"/>
                        </a:rPr>
                        <a:t>Image 4</a:t>
                      </a: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Green</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0.9687</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kern="1200">
                          <a:solidFill>
                            <a:srgbClr val="000000"/>
                          </a:solidFill>
                          <a:latin typeface="Calibri"/>
                          <a:ea typeface="Times New Roman"/>
                          <a:cs typeface="Times New Roman"/>
                        </a:rPr>
                        <a:t>0.9773</a:t>
                      </a:r>
                      <a:endParaRPr lang="en-US" sz="11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Times New Roman"/>
                          <a:cs typeface="Times New Roman"/>
                        </a:rPr>
                        <a:t>0.9680</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Blue</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0.9669</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kern="1200">
                          <a:solidFill>
                            <a:srgbClr val="000000"/>
                          </a:solidFill>
                          <a:latin typeface="Calibri"/>
                          <a:ea typeface="Times New Roman"/>
                          <a:cs typeface="Times New Roman"/>
                        </a:rPr>
                        <a:t>0.9755</a:t>
                      </a:r>
                      <a:endParaRPr lang="en-US" sz="11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Times New Roman"/>
                          <a:cs typeface="Times New Roman"/>
                        </a:rPr>
                        <a:t>0.9680</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Red</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0.9497</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0.9653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0.9402</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140">
                <a:tc>
                  <a:txBody>
                    <a:bodyPr/>
                    <a:lstStyle/>
                    <a:p>
                      <a:pPr marL="0" marR="0" algn="ctr">
                        <a:lnSpc>
                          <a:spcPct val="115000"/>
                        </a:lnSpc>
                        <a:spcBef>
                          <a:spcPts val="0"/>
                        </a:spcBef>
                        <a:spcAft>
                          <a:spcPts val="800"/>
                        </a:spcAft>
                      </a:pPr>
                      <a:r>
                        <a:rPr lang="en-US" sz="1100">
                          <a:latin typeface="Times New Roman"/>
                          <a:ea typeface="Times New Roman"/>
                          <a:cs typeface="Times New Roman"/>
                        </a:rPr>
                        <a:t>Image 5</a:t>
                      </a: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Green</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0.9445</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0.9532</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0.9522</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127">
                <a:tc>
                  <a:txBody>
                    <a:bodyPr/>
                    <a:lstStyle/>
                    <a:p>
                      <a:pPr>
                        <a:lnSpc>
                          <a:spcPct val="115000"/>
                        </a:lnSpc>
                      </a:pPr>
                      <a:endParaRPr lang="en-US" sz="1100">
                        <a:latin typeface="Calibri"/>
                        <a:ea typeface="Times New Roman"/>
                        <a:cs typeface="Times New Roman"/>
                      </a:endParaRPr>
                    </a:p>
                  </a:txBody>
                  <a:tcPr marL="39901" marR="39901" marT="19950" marB="199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Blue</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0.9525</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a:latin typeface="Times New Roman"/>
                          <a:ea typeface="Times New Roman"/>
                          <a:cs typeface="Times New Roman"/>
                        </a:rPr>
                        <a:t>0.9521</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800"/>
                        </a:spcAft>
                      </a:pPr>
                      <a:r>
                        <a:rPr lang="en-US" sz="1100" dirty="0">
                          <a:latin typeface="Times New Roman"/>
                          <a:ea typeface="Times New Roman"/>
                          <a:cs typeface="Times New Roman"/>
                        </a:rPr>
                        <a:t>0.9659</a:t>
                      </a:r>
                    </a:p>
                  </a:txBody>
                  <a:tcPr marL="38515" marR="38515" marT="19396" marB="1939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8913" name="Text Box 1"/>
          <p:cNvSpPr txBox="1">
            <a:spLocks noChangeArrowheads="1"/>
          </p:cNvSpPr>
          <p:nvPr/>
        </p:nvSpPr>
        <p:spPr bwMode="auto">
          <a:xfrm>
            <a:off x="452438" y="-393700"/>
            <a:ext cx="5086350" cy="2714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p:nvPr/>
        </p:nvSpPr>
        <p:spPr>
          <a:xfrm>
            <a:off x="1524000" y="6096000"/>
            <a:ext cx="6400800" cy="304800"/>
          </a:xfrm>
          <a:prstGeom prst="rect">
            <a:avLst/>
          </a:prstGeom>
        </p:spPr>
        <p:txBody>
          <a:bodyPr wrap="square">
            <a:spAutoFit/>
          </a:bodyPr>
          <a:lstStyle/>
          <a:p>
            <a:r>
              <a:rPr lang="en-US" sz="1400" b="1" dirty="0" smtClean="0">
                <a:latin typeface="Times New Roman" pitchFamily="18" charset="0"/>
                <a:cs typeface="Times New Roman" pitchFamily="18" charset="0"/>
              </a:rPr>
              <a:t>Table 3: Comparison of Correlation Coefficient (Horizontal, Vertical, Diagonal) </a:t>
            </a:r>
            <a:endParaRPr lang="en-US" sz="1400" dirty="0">
              <a:latin typeface="Times New Roman" pitchFamily="18" charset="0"/>
              <a:cs typeface="Times New Roman" pitchFamily="18" charset="0"/>
            </a:endParaRPr>
          </a:p>
        </p:txBody>
      </p:sp>
      <p:pic>
        <p:nvPicPr>
          <p:cNvPr id="14" name="Picture 13"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3352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CONCLUSION</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762000" y="1447800"/>
            <a:ext cx="7619999" cy="4278094"/>
          </a:xfrm>
          <a:prstGeom prst="rect">
            <a:avLst/>
          </a:prstGeom>
          <a:noFill/>
        </p:spPr>
        <p:txBody>
          <a:bodyPr wrap="square" rtlCol="0">
            <a:spAutoFit/>
          </a:bodyPr>
          <a:lstStyle/>
          <a:p>
            <a:pPr algn="just"/>
            <a:r>
              <a:rPr lang="en-US" sz="16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This  design successfully developed a  largely secure and effective color image encryption system by integrating Radial Base Function(RBF)  scrambling, 2D Logistic Chaotic map, and DNA computing  ways. This combination effectively crushed the typical  failings of conventional image encryption  styles,  similar as  inordinate pixel correlation,  inadequate randomness, and  vulnerability to cryptographic attacks. The  perpetration of SHA- 256  mincing for  crucial generation  handed robust and  largely  changeable encryption keys, thereby enhancing the system's security. The confusion phase employed RBF grounded pixel rearrangement and non-adjacent pixel  switching, while the  prolixity phase  employed chaotic sequences and DNA operations, performing in strong confusion and  prolixity  parcels that are vital for high- quality encryption. Statistical analyses, including entropy, NPCR, UACI, correlation portions, and PSNR values,  verified the proposed  system's effectiveness, robustness, and  felicity for real- time  operations. </a:t>
            </a:r>
            <a:endParaRPr lang="en-US" sz="1600" dirty="0" smtClean="0">
              <a:latin typeface="Times New Roman" pitchFamily="18" charset="0"/>
              <a:cs typeface="Times New Roman" pitchFamily="18" charset="0"/>
            </a:endParaRPr>
          </a:p>
          <a:p>
            <a:pPr>
              <a:buFont typeface="Arial" pitchFamily="34" charset="0"/>
              <a:buChar char="•"/>
            </a:pPr>
            <a:endParaRPr lang="en-US" sz="2000" dirty="0"/>
          </a:p>
        </p:txBody>
      </p:sp>
      <p:sp>
        <p:nvSpPr>
          <p:cNvPr id="5" name="Date Placeholder 4"/>
          <p:cNvSpPr>
            <a:spLocks noGrp="1"/>
          </p:cNvSpPr>
          <p:nvPr>
            <p:ph type="dt" sz="half" idx="10"/>
          </p:nvPr>
        </p:nvSpPr>
        <p:spPr/>
        <p:txBody>
          <a:bodyPr/>
          <a:lstStyle/>
          <a:p>
            <a:fld id="{05701452-1C71-4263-9404-A507F952F36F}"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25</a:t>
            </a:fld>
            <a:endParaRPr lang="en-US"/>
          </a:p>
        </p:txBody>
      </p:sp>
      <p:sp>
        <p:nvSpPr>
          <p:cNvPr id="7" name="Footer Placeholder 6"/>
          <p:cNvSpPr>
            <a:spLocks noGrp="1"/>
          </p:cNvSpPr>
          <p:nvPr>
            <p:ph type="ftr" sz="quarter" idx="11"/>
          </p:nvPr>
        </p:nvSpPr>
        <p:spPr/>
        <p:txBody>
          <a:bodyPr/>
          <a:lstStyle/>
          <a:p>
            <a:r>
              <a:rPr lang="en-US" smtClean="0"/>
              <a:t>Selvanayaki R - 225058039</a:t>
            </a:r>
            <a:endParaRPr lang="en-US"/>
          </a:p>
        </p:txBody>
      </p:sp>
      <p:pic>
        <p:nvPicPr>
          <p:cNvPr id="8" name="Picture 7"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0292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FUTURE ENHANCEMENT</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762000" y="1219200"/>
            <a:ext cx="7619999" cy="5386090"/>
          </a:xfrm>
          <a:prstGeom prst="rect">
            <a:avLst/>
          </a:prstGeom>
          <a:noFill/>
        </p:spPr>
        <p:txBody>
          <a:bodyPr wrap="square" rtlCol="0">
            <a:spAutoFit/>
          </a:bodyPr>
          <a:lstStyle/>
          <a:p>
            <a:pPr algn="just">
              <a:buFont typeface="Arial" pitchFamily="34" charset="0"/>
              <a:buChar char="•"/>
            </a:pPr>
            <a:r>
              <a:rPr lang="en-US" dirty="0" smtClean="0"/>
              <a:t> </a:t>
            </a:r>
            <a:r>
              <a:rPr lang="en-US" dirty="0" smtClean="0">
                <a:latin typeface="Times New Roman" pitchFamily="18" charset="0"/>
                <a:cs typeface="Times New Roman" pitchFamily="18" charset="0"/>
              </a:rPr>
              <a:t>Although the proposed image encryption system achieves strong security, efficiency, and robustness, there are several areas where future improvements can be made. </a:t>
            </a:r>
          </a:p>
          <a:p>
            <a:pPr algn="just"/>
            <a:endParaRPr lang="en-US"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 One potential enhancement is the extension of the current method to support </a:t>
            </a:r>
            <a:r>
              <a:rPr lang="en-US" b="1" dirty="0" smtClean="0">
                <a:latin typeface="Times New Roman" pitchFamily="18" charset="0"/>
                <a:cs typeface="Times New Roman" pitchFamily="18" charset="0"/>
              </a:rPr>
              <a:t>video encryption</a:t>
            </a:r>
            <a:r>
              <a:rPr lang="en-US" dirty="0" smtClean="0">
                <a:latin typeface="Times New Roman" pitchFamily="18" charset="0"/>
                <a:cs typeface="Times New Roman" pitchFamily="18" charset="0"/>
              </a:rPr>
              <a:t>, enabling real-time protection for streaming applications such as surveillance and telemedicine.</a:t>
            </a:r>
          </a:p>
          <a:p>
            <a:pPr algn="just"/>
            <a:endParaRPr lang="en-US"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 Integration of </a:t>
            </a:r>
            <a:r>
              <a:rPr lang="en-US" b="1" dirty="0" smtClean="0">
                <a:latin typeface="Times New Roman" pitchFamily="18" charset="0"/>
                <a:cs typeface="Times New Roman" pitchFamily="18" charset="0"/>
              </a:rPr>
              <a:t>deep learning models</a:t>
            </a:r>
            <a:r>
              <a:rPr lang="en-US" dirty="0" smtClean="0">
                <a:latin typeface="Times New Roman" pitchFamily="18" charset="0"/>
                <a:cs typeface="Times New Roman" pitchFamily="18" charset="0"/>
              </a:rPr>
              <a:t> could also be explored for intelligent key management and for predicting optimal encryption parameters. Further, the system could be optimized to handle </a:t>
            </a:r>
            <a:r>
              <a:rPr lang="en-US" b="1" dirty="0" smtClean="0">
                <a:latin typeface="Times New Roman" pitchFamily="18" charset="0"/>
                <a:cs typeface="Times New Roman" pitchFamily="18" charset="0"/>
              </a:rPr>
              <a:t>higher-resolution images</a:t>
            </a:r>
            <a:r>
              <a:rPr lang="en-US" dirty="0" smtClean="0">
                <a:latin typeface="Times New Roman" pitchFamily="18" charset="0"/>
                <a:cs typeface="Times New Roman" pitchFamily="18" charset="0"/>
              </a:rPr>
              <a:t> (e.g., 4K or 8K) with minimal impact on encryption and decryption times.</a:t>
            </a:r>
          </a:p>
          <a:p>
            <a:pPr algn="just"/>
            <a:endParaRPr lang="en-US"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 Implementing </a:t>
            </a:r>
            <a:r>
              <a:rPr lang="en-US" b="1" dirty="0" smtClean="0">
                <a:latin typeface="Times New Roman" pitchFamily="18" charset="0"/>
                <a:cs typeface="Times New Roman" pitchFamily="18" charset="0"/>
              </a:rPr>
              <a:t>parallel processing</a:t>
            </a:r>
            <a:r>
              <a:rPr lang="en-US" dirty="0" smtClean="0">
                <a:latin typeface="Times New Roman" pitchFamily="18" charset="0"/>
                <a:cs typeface="Times New Roman" pitchFamily="18" charset="0"/>
              </a:rPr>
              <a:t> techniques using GPU acceleration could significantly speed up the encryption process, making it even more suitable for real-time applications. Lastly, testing the system under various attack models, such as chosen-plaintext and chosen-</a:t>
            </a:r>
            <a:r>
              <a:rPr lang="en-US" dirty="0" err="1" smtClean="0">
                <a:latin typeface="Times New Roman" pitchFamily="18" charset="0"/>
                <a:cs typeface="Times New Roman" pitchFamily="18" charset="0"/>
              </a:rPr>
              <a:t>ciphertext</a:t>
            </a:r>
            <a:r>
              <a:rPr lang="en-US" dirty="0" smtClean="0">
                <a:latin typeface="Times New Roman" pitchFamily="18" charset="0"/>
                <a:cs typeface="Times New Roman" pitchFamily="18" charset="0"/>
              </a:rPr>
              <a:t> attacks, can further strengthen its cryptographic robustness.</a:t>
            </a:r>
          </a:p>
          <a:p>
            <a:pPr>
              <a:buFont typeface="Arial" pitchFamily="34" charset="0"/>
              <a:buChar char="•"/>
            </a:pPr>
            <a:endParaRPr lang="en-US" sz="2000" dirty="0"/>
          </a:p>
        </p:txBody>
      </p:sp>
      <p:sp>
        <p:nvSpPr>
          <p:cNvPr id="5" name="Date Placeholder 4"/>
          <p:cNvSpPr>
            <a:spLocks noGrp="1"/>
          </p:cNvSpPr>
          <p:nvPr>
            <p:ph type="dt" sz="half" idx="10"/>
          </p:nvPr>
        </p:nvSpPr>
        <p:spPr/>
        <p:txBody>
          <a:bodyPr/>
          <a:lstStyle/>
          <a:p>
            <a:fld id="{05701452-1C71-4263-9404-A507F952F36F}"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26</a:t>
            </a:fld>
            <a:endParaRPr lang="en-US"/>
          </a:p>
        </p:txBody>
      </p:sp>
      <p:sp>
        <p:nvSpPr>
          <p:cNvPr id="7" name="Footer Placeholder 6"/>
          <p:cNvSpPr>
            <a:spLocks noGrp="1"/>
          </p:cNvSpPr>
          <p:nvPr>
            <p:ph type="ftr" sz="quarter" idx="11"/>
          </p:nvPr>
        </p:nvSpPr>
        <p:spPr/>
        <p:txBody>
          <a:bodyPr/>
          <a:lstStyle/>
          <a:p>
            <a:r>
              <a:rPr lang="en-US" smtClean="0"/>
              <a:t>Selvanayaki R - 225058039</a:t>
            </a:r>
            <a:endParaRPr lang="en-US"/>
          </a:p>
        </p:txBody>
      </p:sp>
      <p:pic>
        <p:nvPicPr>
          <p:cNvPr id="8" name="Picture 7"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3352800" cy="1143000"/>
          </a:xfrm>
        </p:spPr>
        <p:txBody>
          <a:bodyPr>
            <a:normAutofit fontScale="90000"/>
          </a:bodyPr>
          <a:lstStyle/>
          <a:p>
            <a:r>
              <a:rPr lang="en-US" sz="4000" b="1" dirty="0" smtClean="0">
                <a:solidFill>
                  <a:srgbClr val="FF0000"/>
                </a:solidFill>
                <a:latin typeface="Times New Roman" pitchFamily="18" charset="0"/>
                <a:cs typeface="Times New Roman" pitchFamily="18" charset="0"/>
              </a:rPr>
              <a:t>REFERENCES</a:t>
            </a:r>
            <a:endParaRPr lang="en-US" sz="4000" b="1" dirty="0">
              <a:solidFill>
                <a:srgbClr val="FF0000"/>
              </a:solidFill>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t>	</a:t>
            </a:r>
          </a:p>
        </p:txBody>
      </p:sp>
      <p:sp>
        <p:nvSpPr>
          <p:cNvPr id="7" name="TextBox 6"/>
          <p:cNvSpPr txBox="1"/>
          <p:nvPr/>
        </p:nvSpPr>
        <p:spPr>
          <a:xfrm>
            <a:off x="533400" y="1219200"/>
            <a:ext cx="8077200" cy="5816977"/>
          </a:xfrm>
          <a:prstGeom prst="rect">
            <a:avLst/>
          </a:prstGeom>
          <a:noFill/>
        </p:spPr>
        <p:txBody>
          <a:bodyPr wrap="square" rtlCol="0">
            <a:spAutoFit/>
          </a:bodyPr>
          <a:lstStyle/>
          <a:p>
            <a:pPr marL="228600" indent="-228600">
              <a:buFont typeface="+mj-lt"/>
              <a:buAutoNum type="arabicPeriod"/>
            </a:pPr>
            <a:r>
              <a:rPr lang="en-US" sz="14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Bilal</a:t>
            </a:r>
            <a:r>
              <a:rPr lang="en-US" sz="1300" dirty="0" smtClean="0">
                <a:latin typeface="Times New Roman" pitchFamily="18" charset="0"/>
                <a:cs typeface="Times New Roman" pitchFamily="18" charset="0"/>
              </a:rPr>
              <a:t>, Muhammad, et al. "An efficient algorithm to generate dynamic substitution-boxes and its applications in image encryption." </a:t>
            </a:r>
            <a:r>
              <a:rPr lang="en-US" sz="1300" i="1" dirty="0" smtClean="0">
                <a:latin typeface="Times New Roman" pitchFamily="18" charset="0"/>
                <a:cs typeface="Times New Roman" pitchFamily="18" charset="0"/>
              </a:rPr>
              <a:t>Alexandria Engineering Journal</a:t>
            </a:r>
            <a:r>
              <a:rPr lang="en-US" sz="1300" dirty="0" smtClean="0">
                <a:latin typeface="Times New Roman" pitchFamily="18" charset="0"/>
                <a:cs typeface="Times New Roman" pitchFamily="18" charset="0"/>
              </a:rPr>
              <a:t> 116 (2025): 214-231.</a:t>
            </a:r>
          </a:p>
          <a:p>
            <a:pPr marL="228600" indent="-228600">
              <a:buFont typeface="+mj-lt"/>
              <a:buAutoNum type="arabicPeriod"/>
            </a:pPr>
            <a:r>
              <a:rPr lang="en-US" sz="1300" dirty="0" err="1" smtClean="0">
                <a:latin typeface="Times New Roman" pitchFamily="18" charset="0"/>
                <a:cs typeface="Times New Roman" pitchFamily="18" charset="0"/>
              </a:rPr>
              <a:t>Bencherqui</a:t>
            </a:r>
            <a:r>
              <a:rPr lang="en-US" sz="1300" dirty="0" smtClean="0">
                <a:latin typeface="Times New Roman" pitchFamily="18" charset="0"/>
                <a:cs typeface="Times New Roman" pitchFamily="18" charset="0"/>
              </a:rPr>
              <a:t>, Ahmed, et al. "Optimal algorithm for color medical encryption and compression images based on DNA coding and a </a:t>
            </a:r>
            <a:r>
              <a:rPr lang="en-US" sz="1300" dirty="0" err="1" smtClean="0">
                <a:latin typeface="Times New Roman" pitchFamily="18" charset="0"/>
                <a:cs typeface="Times New Roman" pitchFamily="18" charset="0"/>
              </a:rPr>
              <a:t>hyperchaotic</a:t>
            </a:r>
            <a:r>
              <a:rPr lang="en-US" sz="1300" dirty="0" smtClean="0">
                <a:latin typeface="Times New Roman" pitchFamily="18" charset="0"/>
                <a:cs typeface="Times New Roman" pitchFamily="18" charset="0"/>
              </a:rPr>
              <a:t> system in the moments." </a:t>
            </a:r>
            <a:r>
              <a:rPr lang="en-US" sz="1300" i="1" dirty="0" smtClean="0">
                <a:latin typeface="Times New Roman" pitchFamily="18" charset="0"/>
                <a:cs typeface="Times New Roman" pitchFamily="18" charset="0"/>
              </a:rPr>
              <a:t>Engineering Science and Technology, an International Journal</a:t>
            </a:r>
            <a:r>
              <a:rPr lang="en-US" sz="1300" dirty="0" smtClean="0">
                <a:latin typeface="Times New Roman" pitchFamily="18" charset="0"/>
                <a:cs typeface="Times New Roman" pitchFamily="18" charset="0"/>
              </a:rPr>
              <a:t> 50 (2024): 101612.</a:t>
            </a:r>
          </a:p>
          <a:p>
            <a:pPr marL="228600" indent="-228600">
              <a:buFont typeface="+mj-lt"/>
              <a:buAutoNum type="arabicPeriod"/>
            </a:pPr>
            <a:r>
              <a:rPr lang="en-US" sz="1300" dirty="0" smtClean="0">
                <a:latin typeface="Times New Roman" pitchFamily="18" charset="0"/>
                <a:cs typeface="Times New Roman" pitchFamily="18" charset="0"/>
              </a:rPr>
              <a:t>Singh, Deep, et al. "Visually meaningful image encryption for secure and authenticated data transmission using chaotic maps." </a:t>
            </a:r>
            <a:r>
              <a:rPr lang="en-US" sz="1300" i="1" dirty="0" smtClean="0">
                <a:latin typeface="Times New Roman" pitchFamily="18" charset="0"/>
                <a:cs typeface="Times New Roman" pitchFamily="18" charset="0"/>
              </a:rPr>
              <a:t>Journal of King Saud University-Computer and Information Sciences</a:t>
            </a:r>
            <a:r>
              <a:rPr lang="en-US" sz="1300" dirty="0" smtClean="0">
                <a:latin typeface="Times New Roman" pitchFamily="18" charset="0"/>
                <a:cs typeface="Times New Roman" pitchFamily="18" charset="0"/>
              </a:rPr>
              <a:t> 36.10 (2024): 102235.</a:t>
            </a:r>
          </a:p>
          <a:p>
            <a:pPr marL="228600" indent="-228600">
              <a:buFont typeface="+mj-lt"/>
              <a:buAutoNum type="arabicPeriod"/>
            </a:pPr>
            <a:r>
              <a:rPr lang="en-US" sz="1300" dirty="0" err="1" smtClean="0">
                <a:latin typeface="Times New Roman" pitchFamily="18" charset="0"/>
                <a:cs typeface="Times New Roman" pitchFamily="18" charset="0"/>
              </a:rPr>
              <a:t>Hu</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Junbao</a:t>
            </a:r>
            <a:r>
              <a:rPr lang="en-US" sz="1300" dirty="0" smtClean="0">
                <a:latin typeface="Times New Roman" pitchFamily="18" charset="0"/>
                <a:cs typeface="Times New Roman" pitchFamily="18" charset="0"/>
              </a:rPr>
              <a:t>, et al. "Dynamically scattering medium-based security-enhanced optical image encryption using orbital angular momentum and deep learning." </a:t>
            </a:r>
            <a:r>
              <a:rPr lang="en-US" sz="1300" i="1" dirty="0" smtClean="0">
                <a:latin typeface="Times New Roman" pitchFamily="18" charset="0"/>
                <a:cs typeface="Times New Roman" pitchFamily="18" charset="0"/>
              </a:rPr>
              <a:t>Results in Physics</a:t>
            </a:r>
            <a:r>
              <a:rPr lang="en-US" sz="1300" dirty="0" smtClean="0">
                <a:latin typeface="Times New Roman" pitchFamily="18" charset="0"/>
                <a:cs typeface="Times New Roman" pitchFamily="18" charset="0"/>
              </a:rPr>
              <a:t> (2024): 108100.</a:t>
            </a:r>
          </a:p>
          <a:p>
            <a:pPr marL="228600" indent="-228600">
              <a:buFont typeface="+mj-lt"/>
              <a:buAutoNum type="arabicPeriod"/>
            </a:pPr>
            <a:r>
              <a:rPr lang="en-US" sz="1200" dirty="0" smtClean="0">
                <a:latin typeface="Times New Roman" pitchFamily="18" charset="0"/>
                <a:cs typeface="Times New Roman" pitchFamily="18" charset="0"/>
              </a:rPr>
              <a:t>Lu, Jun, et al. "A low-time-consumption image encryption combining 2D parametric Pascal matrix chaotic system and elementary operation." </a:t>
            </a:r>
            <a:r>
              <a:rPr lang="en-US" sz="1200" i="1" dirty="0" smtClean="0">
                <a:latin typeface="Times New Roman" pitchFamily="18" charset="0"/>
                <a:cs typeface="Times New Roman" pitchFamily="18" charset="0"/>
              </a:rPr>
              <a:t>Journal of King Saud University-Computer and Information Sciences</a:t>
            </a:r>
            <a:r>
              <a:rPr lang="en-US" sz="1200" dirty="0" smtClean="0">
                <a:latin typeface="Times New Roman" pitchFamily="18" charset="0"/>
                <a:cs typeface="Times New Roman" pitchFamily="18" charset="0"/>
              </a:rPr>
              <a:t> 36.8 (2024): 102169.</a:t>
            </a:r>
            <a:endParaRPr lang="en-US" sz="1300" dirty="0" smtClean="0">
              <a:latin typeface="Times New Roman" pitchFamily="18" charset="0"/>
              <a:cs typeface="Times New Roman" pitchFamily="18" charset="0"/>
            </a:endParaRPr>
          </a:p>
          <a:p>
            <a:pPr marL="228600" indent="-228600">
              <a:buFont typeface="+mj-lt"/>
              <a:buAutoNum type="arabicPeriod"/>
            </a:pPr>
            <a:r>
              <a:rPr lang="en-US" sz="1300" dirty="0" smtClean="0">
                <a:latin typeface="Times New Roman" pitchFamily="18" charset="0"/>
                <a:cs typeface="Times New Roman" pitchFamily="18" charset="0"/>
              </a:rPr>
              <a:t>Nair, </a:t>
            </a:r>
            <a:r>
              <a:rPr lang="en-US" sz="1300" dirty="0" err="1" smtClean="0">
                <a:latin typeface="Times New Roman" pitchFamily="18" charset="0"/>
                <a:cs typeface="Times New Roman" pitchFamily="18" charset="0"/>
              </a:rPr>
              <a:t>Aditi</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Diti</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Dalal</a:t>
            </a:r>
            <a:r>
              <a:rPr lang="en-US" sz="1300" dirty="0" smtClean="0">
                <a:latin typeface="Times New Roman" pitchFamily="18" charset="0"/>
                <a:cs typeface="Times New Roman" pitchFamily="18" charset="0"/>
              </a:rPr>
              <a:t>, and </a:t>
            </a:r>
            <a:r>
              <a:rPr lang="en-US" sz="1300" dirty="0" err="1" smtClean="0">
                <a:latin typeface="Times New Roman" pitchFamily="18" charset="0"/>
                <a:cs typeface="Times New Roman" pitchFamily="18" charset="0"/>
              </a:rPr>
              <a:t>Ramchandra</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Mangrulkar</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Colour</a:t>
            </a:r>
            <a:r>
              <a:rPr lang="en-US" sz="1300" dirty="0" smtClean="0">
                <a:latin typeface="Times New Roman" pitchFamily="18" charset="0"/>
                <a:cs typeface="Times New Roman" pitchFamily="18" charset="0"/>
              </a:rPr>
              <a:t> image encryption algorithm using </a:t>
            </a:r>
            <a:r>
              <a:rPr lang="en-US" sz="1300" dirty="0" err="1" smtClean="0">
                <a:latin typeface="Times New Roman" pitchFamily="18" charset="0"/>
                <a:cs typeface="Times New Roman" pitchFamily="18" charset="0"/>
              </a:rPr>
              <a:t>rubik’s</a:t>
            </a:r>
            <a:r>
              <a:rPr lang="en-US" sz="1300" dirty="0" smtClean="0">
                <a:latin typeface="Times New Roman" pitchFamily="18" charset="0"/>
                <a:cs typeface="Times New Roman" pitchFamily="18" charset="0"/>
              </a:rPr>
              <a:t> cube scrambling with bitmap shuffling and frame rotation." </a:t>
            </a:r>
            <a:r>
              <a:rPr lang="en-US" sz="1300" i="1" dirty="0" smtClean="0">
                <a:latin typeface="Times New Roman" pitchFamily="18" charset="0"/>
                <a:cs typeface="Times New Roman" pitchFamily="18" charset="0"/>
              </a:rPr>
              <a:t>Cyber Security and Applications</a:t>
            </a:r>
            <a:r>
              <a:rPr lang="en-US" sz="1300" dirty="0" smtClean="0">
                <a:latin typeface="Times New Roman" pitchFamily="18" charset="0"/>
                <a:cs typeface="Times New Roman" pitchFamily="18" charset="0"/>
              </a:rPr>
              <a:t> 2 (2024): 100030.</a:t>
            </a:r>
          </a:p>
          <a:p>
            <a:pPr marL="228600" indent="-228600">
              <a:buFont typeface="+mj-lt"/>
              <a:buAutoNum type="arabicPeriod"/>
            </a:pPr>
            <a:r>
              <a:rPr lang="en-US" sz="1300" dirty="0" err="1" smtClean="0">
                <a:latin typeface="Times New Roman" pitchFamily="18" charset="0"/>
                <a:cs typeface="Times New Roman" pitchFamily="18" charset="0"/>
              </a:rPr>
              <a:t>Inam</a:t>
            </a:r>
            <a:r>
              <a:rPr lang="en-US" sz="1300" dirty="0" smtClean="0">
                <a:latin typeface="Times New Roman" pitchFamily="18" charset="0"/>
                <a:cs typeface="Times New Roman" pitchFamily="18" charset="0"/>
              </a:rPr>
              <a:t>, Saba, et al. "Security of End-to-End medical images encryption system using trained deep learning encryption and decryption network." </a:t>
            </a:r>
            <a:r>
              <a:rPr lang="en-US" sz="1300" i="1" dirty="0" smtClean="0">
                <a:latin typeface="Times New Roman" pitchFamily="18" charset="0"/>
                <a:cs typeface="Times New Roman" pitchFamily="18" charset="0"/>
              </a:rPr>
              <a:t>Egyptian Informatics Journal</a:t>
            </a:r>
            <a:r>
              <a:rPr lang="en-US" sz="1300" dirty="0" smtClean="0">
                <a:latin typeface="Times New Roman" pitchFamily="18" charset="0"/>
                <a:cs typeface="Times New Roman" pitchFamily="18" charset="0"/>
              </a:rPr>
              <a:t> 28 (2024): 100541.</a:t>
            </a:r>
          </a:p>
          <a:p>
            <a:pPr marL="228600" indent="-228600">
              <a:buFont typeface="+mj-lt"/>
              <a:buAutoNum type="arabicPeriod"/>
            </a:pPr>
            <a:r>
              <a:rPr lang="en-US" sz="1300" dirty="0" smtClean="0">
                <a:latin typeface="Times New Roman" pitchFamily="18" charset="0"/>
                <a:cs typeface="Times New Roman" pitchFamily="18" charset="0"/>
              </a:rPr>
              <a:t>Zhang, </a:t>
            </a:r>
            <a:r>
              <a:rPr lang="en-US" sz="1300" dirty="0" err="1" smtClean="0">
                <a:latin typeface="Times New Roman" pitchFamily="18" charset="0"/>
                <a:cs typeface="Times New Roman" pitchFamily="18" charset="0"/>
              </a:rPr>
              <a:t>Zheyi</a:t>
            </a:r>
            <a:r>
              <a:rPr lang="en-US" sz="1300" dirty="0" smtClean="0">
                <a:latin typeface="Times New Roman" pitchFamily="18" charset="0"/>
                <a:cs typeface="Times New Roman" pitchFamily="18" charset="0"/>
              </a:rPr>
              <a:t>, et al. "Chaotic color multi-image compression-encryption/LSB data type </a:t>
            </a:r>
            <a:r>
              <a:rPr lang="en-US" sz="1300" dirty="0" err="1" smtClean="0">
                <a:latin typeface="Times New Roman" pitchFamily="18" charset="0"/>
                <a:cs typeface="Times New Roman" pitchFamily="18" charset="0"/>
              </a:rPr>
              <a:t>steganography</a:t>
            </a:r>
            <a:r>
              <a:rPr lang="en-US" sz="1300" dirty="0" smtClean="0">
                <a:latin typeface="Times New Roman" pitchFamily="18" charset="0"/>
                <a:cs typeface="Times New Roman" pitchFamily="18" charset="0"/>
              </a:rPr>
              <a:t> scheme for NFT transaction security." </a:t>
            </a:r>
            <a:r>
              <a:rPr lang="en-US" sz="1300" i="1" dirty="0" smtClean="0">
                <a:latin typeface="Times New Roman" pitchFamily="18" charset="0"/>
                <a:cs typeface="Times New Roman" pitchFamily="18" charset="0"/>
              </a:rPr>
              <a:t>Journal of King Saud University-Computer and Information Sciences</a:t>
            </a:r>
            <a:r>
              <a:rPr lang="en-US" sz="1300" dirty="0" smtClean="0">
                <a:latin typeface="Times New Roman" pitchFamily="18" charset="0"/>
                <a:cs typeface="Times New Roman" pitchFamily="18" charset="0"/>
              </a:rPr>
              <a:t> 35.10 (2023): 101839.</a:t>
            </a:r>
          </a:p>
          <a:p>
            <a:pPr marL="228600" indent="-228600">
              <a:buFont typeface="+mj-lt"/>
              <a:buAutoNum type="arabicPeriod"/>
            </a:pPr>
            <a:r>
              <a:rPr lang="en-US" sz="1300" dirty="0" err="1" smtClean="0">
                <a:latin typeface="Times New Roman" pitchFamily="18" charset="0"/>
                <a:cs typeface="Times New Roman" pitchFamily="18" charset="0"/>
              </a:rPr>
              <a:t>Daoui</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Achraf</a:t>
            </a:r>
            <a:r>
              <a:rPr lang="en-US" sz="1300" dirty="0" smtClean="0">
                <a:latin typeface="Times New Roman" pitchFamily="18" charset="0"/>
                <a:cs typeface="Times New Roman" pitchFamily="18" charset="0"/>
              </a:rPr>
              <a:t>, et al. "Color stereo image encryption and local zero-watermarking schemes using </a:t>
            </a:r>
            <a:r>
              <a:rPr lang="en-US" sz="1300" dirty="0" err="1" smtClean="0">
                <a:latin typeface="Times New Roman" pitchFamily="18" charset="0"/>
                <a:cs typeface="Times New Roman" pitchFamily="18" charset="0"/>
              </a:rPr>
              <a:t>octonion</a:t>
            </a:r>
            <a:r>
              <a:rPr lang="en-US" sz="1300" dirty="0" smtClean="0">
                <a:latin typeface="Times New Roman" pitchFamily="18" charset="0"/>
                <a:cs typeface="Times New Roman" pitchFamily="18" charset="0"/>
              </a:rPr>
              <a:t> Hahn moments and modified </a:t>
            </a:r>
            <a:r>
              <a:rPr lang="en-US" sz="1300" dirty="0" err="1" smtClean="0">
                <a:latin typeface="Times New Roman" pitchFamily="18" charset="0"/>
                <a:cs typeface="Times New Roman" pitchFamily="18" charset="0"/>
              </a:rPr>
              <a:t>Henon</a:t>
            </a:r>
            <a:r>
              <a:rPr lang="en-US" sz="1300" dirty="0" smtClean="0">
                <a:latin typeface="Times New Roman" pitchFamily="18" charset="0"/>
                <a:cs typeface="Times New Roman" pitchFamily="18" charset="0"/>
              </a:rPr>
              <a:t> map." </a:t>
            </a:r>
            <a:r>
              <a:rPr lang="en-US" sz="1300" i="1" dirty="0" smtClean="0">
                <a:latin typeface="Times New Roman" pitchFamily="18" charset="0"/>
                <a:cs typeface="Times New Roman" pitchFamily="18" charset="0"/>
              </a:rPr>
              <a:t>Journal of King Saud University-Computer and Information Sciences</a:t>
            </a:r>
            <a:r>
              <a:rPr lang="en-US" sz="1300" dirty="0" smtClean="0">
                <a:latin typeface="Times New Roman" pitchFamily="18" charset="0"/>
                <a:cs typeface="Times New Roman" pitchFamily="18" charset="0"/>
              </a:rPr>
              <a:t> 34.10 (2022): 8927-8954.</a:t>
            </a:r>
          </a:p>
          <a:p>
            <a:pPr marL="228600" indent="-228600">
              <a:buFont typeface="+mj-lt"/>
              <a:buAutoNum type="arabicPeriod"/>
            </a:pPr>
            <a:r>
              <a:rPr lang="en-US" sz="1300" dirty="0" err="1" smtClean="0">
                <a:latin typeface="Times New Roman" pitchFamily="18" charset="0"/>
                <a:cs typeface="Times New Roman" pitchFamily="18" charset="0"/>
              </a:rPr>
              <a:t>Shakiba</a:t>
            </a:r>
            <a:r>
              <a:rPr lang="en-US" sz="1300" dirty="0" smtClean="0">
                <a:latin typeface="Times New Roman" pitchFamily="18" charset="0"/>
                <a:cs typeface="Times New Roman" pitchFamily="18" charset="0"/>
              </a:rPr>
              <a:t>, Ali. "A randomized CPA-secure asymmetric-key chaotic color image encryption scheme based on the </a:t>
            </a:r>
            <a:r>
              <a:rPr lang="en-US" sz="1300" dirty="0" err="1" smtClean="0">
                <a:latin typeface="Times New Roman" pitchFamily="18" charset="0"/>
                <a:cs typeface="Times New Roman" pitchFamily="18" charset="0"/>
              </a:rPr>
              <a:t>Chebyshev</a:t>
            </a:r>
            <a:r>
              <a:rPr lang="en-US" sz="1300" dirty="0" smtClean="0">
                <a:latin typeface="Times New Roman" pitchFamily="18" charset="0"/>
                <a:cs typeface="Times New Roman" pitchFamily="18" charset="0"/>
              </a:rPr>
              <a:t> mappings and one-time pad." </a:t>
            </a:r>
            <a:r>
              <a:rPr lang="en-US" sz="1300" i="1" dirty="0" smtClean="0">
                <a:latin typeface="Times New Roman" pitchFamily="18" charset="0"/>
                <a:cs typeface="Times New Roman" pitchFamily="18" charset="0"/>
              </a:rPr>
              <a:t>Journal of King Saud University-Computer and Information Sciences</a:t>
            </a:r>
            <a:r>
              <a:rPr lang="en-US" sz="1300" dirty="0" smtClean="0">
                <a:latin typeface="Times New Roman" pitchFamily="18" charset="0"/>
                <a:cs typeface="Times New Roman" pitchFamily="18" charset="0"/>
              </a:rPr>
              <a:t> 33.5 (2021): 562-571.</a:t>
            </a:r>
          </a:p>
          <a:p>
            <a:pPr marL="228600" indent="-228600">
              <a:buFont typeface="+mj-lt"/>
              <a:buAutoNum type="arabicPeriod"/>
            </a:pPr>
            <a:endParaRPr lang="en-US" sz="1200" dirty="0" smtClean="0">
              <a:latin typeface="Times New Roman" pitchFamily="18" charset="0"/>
              <a:cs typeface="Times New Roman" pitchFamily="18" charset="0"/>
            </a:endParaRPr>
          </a:p>
          <a:p>
            <a:pPr marL="228600" indent="-228600">
              <a:buFont typeface="+mj-lt"/>
              <a:buAutoNum type="arabicPeriod"/>
            </a:pPr>
            <a:endParaRPr lang="en-US" sz="1200" dirty="0" smtClean="0">
              <a:latin typeface="Times New Roman" pitchFamily="18" charset="0"/>
              <a:cs typeface="Times New Roman" pitchFamily="18" charset="0"/>
            </a:endParaRPr>
          </a:p>
          <a:p>
            <a:pPr marL="228600" indent="-228600">
              <a:buFont typeface="+mj-lt"/>
              <a:buAutoNum type="arabicPeriod"/>
            </a:pPr>
            <a:endParaRPr lang="en-US" sz="1200" dirty="0">
              <a:latin typeface="Times New Roman" pitchFamily="18" charset="0"/>
              <a:cs typeface="Times New Roman" pitchFamily="18" charset="0"/>
            </a:endParaRPr>
          </a:p>
          <a:p>
            <a:pPr marL="228600" indent="-228600">
              <a:buFont typeface="+mj-lt"/>
              <a:buAutoNum type="arabicPeriod"/>
            </a:pPr>
            <a:endParaRPr lang="en-US" sz="1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41414402-BD26-453C-8B00-1BF0A547EC62}" type="datetime1">
              <a:rPr lang="en-US" smtClean="0"/>
              <a:pPr/>
              <a:t>9/25/2025</a:t>
            </a:fld>
            <a:endParaRPr lang="en-US" dirty="0"/>
          </a:p>
        </p:txBody>
      </p:sp>
      <p:sp>
        <p:nvSpPr>
          <p:cNvPr id="10" name="Slide Number Placeholder 9"/>
          <p:cNvSpPr>
            <a:spLocks noGrp="1"/>
          </p:cNvSpPr>
          <p:nvPr>
            <p:ph type="sldNum" sz="quarter" idx="12"/>
          </p:nvPr>
        </p:nvSpPr>
        <p:spPr/>
        <p:txBody>
          <a:bodyPr/>
          <a:lstStyle/>
          <a:p>
            <a:fld id="{D4A7F322-AA04-435D-8598-E3876EF61847}" type="slidenum">
              <a:rPr lang="en-US" smtClean="0"/>
              <a:pPr/>
              <a:t>27</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66900" y="3086100"/>
            <a:ext cx="5410200" cy="685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THANK YOU</a:t>
            </a:r>
            <a:r>
              <a:rPr kumimoji="0" lang="en-US" sz="5000" b="1" i="0" u="none" strike="noStrike" kern="1200" cap="none" spc="0" normalizeH="0" noProof="0" dirty="0" smtClean="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sym typeface="Wingdings" pitchFamily="2" charset="2"/>
              </a:rPr>
              <a:t></a:t>
            </a:r>
            <a:endParaRPr kumimoji="0" lang="en-US" sz="5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Date Placeholder 3"/>
          <p:cNvSpPr>
            <a:spLocks noGrp="1"/>
          </p:cNvSpPr>
          <p:nvPr>
            <p:ph type="dt" sz="half" idx="10"/>
          </p:nvPr>
        </p:nvSpPr>
        <p:spPr/>
        <p:txBody>
          <a:bodyPr/>
          <a:lstStyle/>
          <a:p>
            <a:fld id="{A8AC8A35-B335-4189-A701-55541EB942B5}"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28</a:t>
            </a:fld>
            <a:endParaRPr lang="en-US"/>
          </a:p>
        </p:txBody>
      </p:sp>
      <p:sp>
        <p:nvSpPr>
          <p:cNvPr id="7" name="Footer Placeholder 6"/>
          <p:cNvSpPr>
            <a:spLocks noGrp="1"/>
          </p:cNvSpPr>
          <p:nvPr>
            <p:ph type="ftr" sz="quarter" idx="11"/>
          </p:nvPr>
        </p:nvSpPr>
        <p:spPr/>
        <p:txBody>
          <a:bodyPr/>
          <a:lstStyle/>
          <a:p>
            <a:r>
              <a:rPr lang="en-US" smtClean="0"/>
              <a:t>Selvanayaki R - 225058039</a:t>
            </a:r>
            <a:endParaRPr lang="en-US"/>
          </a:p>
        </p:txBody>
      </p:sp>
      <p:sp>
        <p:nvSpPr>
          <p:cNvPr id="8" name="TextBox 7"/>
          <p:cNvSpPr txBox="1"/>
          <p:nvPr/>
        </p:nvSpPr>
        <p:spPr>
          <a:xfrm>
            <a:off x="-1295400" y="1524000"/>
            <a:ext cx="184731" cy="646331"/>
          </a:xfrm>
          <a:prstGeom prst="rect">
            <a:avLst/>
          </a:prstGeom>
          <a:noFill/>
        </p:spPr>
        <p:txBody>
          <a:bodyPr wrap="none" rtlCol="0">
            <a:spAutoFit/>
          </a:bodyPr>
          <a:lstStyle/>
          <a:p>
            <a:pPr fontAlgn="t"/>
            <a:endParaRPr lang="en-US" dirty="0" smtClean="0"/>
          </a:p>
          <a:p>
            <a:endParaRPr lang="en-US" dirty="0"/>
          </a:p>
        </p:txBody>
      </p:sp>
      <p:pic>
        <p:nvPicPr>
          <p:cNvPr id="9" name="Picture 8"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3352800" cy="1143000"/>
          </a:xfrm>
        </p:spPr>
        <p:txBody>
          <a:bodyPr/>
          <a:lstStyle/>
          <a:p>
            <a:r>
              <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ABSTRACT</a:t>
            </a:r>
          </a:p>
        </p:txBody>
      </p:sp>
      <p:pic>
        <p:nvPicPr>
          <p:cNvPr id="3" name="Picture 2" descr="sas24.jpg"/>
          <p:cNvPicPr>
            <a:picLocks noChangeAspect="1"/>
          </p:cNvPicPr>
          <p:nvPr/>
        </p:nvPicPr>
        <p:blipFill>
          <a:blip r:embed="rId2" cstate="print"/>
          <a:srcRect b="14286"/>
          <a:stretch>
            <a:fillRect/>
          </a:stretch>
        </p:blipFill>
        <p:spPr>
          <a:xfrm>
            <a:off x="5162939" y="0"/>
            <a:ext cx="3981062" cy="914400"/>
          </a:xfrm>
          <a:prstGeom prst="rect">
            <a:avLst/>
          </a:prstGeom>
        </p:spPr>
      </p:pic>
      <p:sp>
        <p:nvSpPr>
          <p:cNvPr id="4" name="TextBox 3"/>
          <p:cNvSpPr txBox="1"/>
          <p:nvPr/>
        </p:nvSpPr>
        <p:spPr>
          <a:xfrm>
            <a:off x="762000" y="1600200"/>
            <a:ext cx="7619999" cy="4524315"/>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This project presents a color image encryption system combining Radial Basis Function (RBF) for confusion and a Logistic Chaotic Map for diffusion to enhance security and efficiency. </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 A secure key generation process integrates user input and image characteristics, reinforcing encryption strength. </a:t>
            </a: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The RBF scrambles pixel positions non-linearly based on kernel transformations, ensuring high unpredictability. </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The Logistic Chaotic Map modifies pixel intensities using chaotic sequences for robust diffusion. </a:t>
            </a:r>
          </a:p>
          <a:p>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The proposed method achieves high randomness, low correlation, and resilience against cryptographic attacks.</a:t>
            </a:r>
          </a:p>
          <a:p>
            <a:pPr>
              <a:buFont typeface="Arial" pitchFamily="34" charset="0"/>
              <a:buChar char="•"/>
            </a:pPr>
            <a:endParaRPr lang="en-US" dirty="0"/>
          </a:p>
        </p:txBody>
      </p:sp>
      <p:sp>
        <p:nvSpPr>
          <p:cNvPr id="5" name="Date Placeholder 4"/>
          <p:cNvSpPr>
            <a:spLocks noGrp="1"/>
          </p:cNvSpPr>
          <p:nvPr>
            <p:ph type="dt" sz="half" idx="10"/>
          </p:nvPr>
        </p:nvSpPr>
        <p:spPr/>
        <p:txBody>
          <a:bodyPr/>
          <a:lstStyle/>
          <a:p>
            <a:fld id="{05701452-1C71-4263-9404-A507F952F36F}"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3</a:t>
            </a:fld>
            <a:endParaRPr lang="en-US"/>
          </a:p>
        </p:txBody>
      </p:sp>
      <p:sp>
        <p:nvSpPr>
          <p:cNvPr id="7" name="Footer Placeholder 6"/>
          <p:cNvSpPr>
            <a:spLocks noGrp="1"/>
          </p:cNvSpPr>
          <p:nvPr>
            <p:ph type="ftr" sz="quarter" idx="11"/>
          </p:nvPr>
        </p:nvSpPr>
        <p:spPr/>
        <p:txBody>
          <a:bodyPr/>
          <a:lstStyle/>
          <a:p>
            <a:r>
              <a:rPr lang="en-US" smtClean="0"/>
              <a:t>Selvanayaki R - 225058039</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5486400" cy="1143000"/>
          </a:xfrm>
        </p:spPr>
        <p:txBody>
          <a:bodyPr>
            <a:noAutofit/>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PROBLEM </a:t>
            </a:r>
            <a:b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STATEMENT</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381000" y="1524000"/>
            <a:ext cx="8382000" cy="5078313"/>
          </a:xfrm>
          <a:prstGeom prst="rect">
            <a:avLst/>
          </a:prstGeom>
          <a:noFill/>
        </p:spPr>
        <p:txBody>
          <a:bodyPr wrap="square" rtlCol="0">
            <a:spAutoFit/>
          </a:bodyPr>
          <a:lstStyle/>
          <a:p>
            <a:pPr>
              <a:buFont typeface="Arial" pitchFamily="34" charset="0"/>
              <a:buChar char="•"/>
            </a:pPr>
            <a:r>
              <a:rPr lang="en-US" dirty="0" smtClean="0">
                <a:latin typeface="Times New Roman" pitchFamily="18" charset="0"/>
                <a:cs typeface="Times New Roman" pitchFamily="18" charset="0"/>
              </a:rPr>
              <a:t> As digital communication, cloud storage, and online transactions become increasingly prevalent, securing image data has become a critical concern. These methods often fail to provide the level of randomness needed to protect sensitive image data from unauthorized access, tampering, or cyber threats. </a:t>
            </a:r>
          </a:p>
          <a:p>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 Additionally, many encryption techniques are computationally inefficient, which makes them unsuitable for real-time applications.</a:t>
            </a:r>
          </a:p>
          <a:p>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 Key management also plays a crucial role, as weak or predictable keys can easily be exploited to decrypt sensitive data. Therefore, there is a pressing need for a new encryption approach that addresses these challenges. The ideal system should offer high randomness, minimal pixel correlation, and robust resistance to attacks while maintaining computational efficiency for real-time use.</a:t>
            </a:r>
          </a:p>
          <a:p>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 Developing a secure and efficient image encryption technique will be essential for protecting digital images in fields where data confidentiality, integrity, and authenticity are paramount.</a:t>
            </a:r>
          </a:p>
          <a:p>
            <a:pPr>
              <a:buFont typeface="Arial" pitchFamily="34" charset="0"/>
              <a:buChar char="•"/>
            </a:pPr>
            <a:endParaRPr lang="en-US" dirty="0"/>
          </a:p>
        </p:txBody>
      </p:sp>
      <p:sp>
        <p:nvSpPr>
          <p:cNvPr id="5" name="Date Placeholder 4"/>
          <p:cNvSpPr>
            <a:spLocks noGrp="1"/>
          </p:cNvSpPr>
          <p:nvPr>
            <p:ph type="dt" sz="half" idx="10"/>
          </p:nvPr>
        </p:nvSpPr>
        <p:spPr/>
        <p:txBody>
          <a:bodyPr/>
          <a:lstStyle/>
          <a:p>
            <a:fld id="{74EC1199-B0EB-45E2-954B-CD034884B596}" type="datetime1">
              <a:rPr lang="en-IN" smtClean="0"/>
              <a:pPr/>
              <a:t>25-09-2025</a:t>
            </a:fld>
            <a:endParaRPr lang="en-US"/>
          </a:p>
        </p:txBody>
      </p:sp>
      <p:sp>
        <p:nvSpPr>
          <p:cNvPr id="6" name="Slide Number Placeholder 5"/>
          <p:cNvSpPr>
            <a:spLocks noGrp="1"/>
          </p:cNvSpPr>
          <p:nvPr>
            <p:ph type="sldNum" sz="quarter" idx="12"/>
          </p:nvPr>
        </p:nvSpPr>
        <p:spPr/>
        <p:txBody>
          <a:bodyPr/>
          <a:lstStyle/>
          <a:p>
            <a:fld id="{D4A7F322-AA04-435D-8598-E3876EF61847}" type="slidenum">
              <a:rPr lang="en-US" smtClean="0"/>
              <a:pPr/>
              <a:t>4</a:t>
            </a:fld>
            <a:endParaRPr lang="en-US"/>
          </a:p>
        </p:txBody>
      </p:sp>
      <p:sp>
        <p:nvSpPr>
          <p:cNvPr id="7" name="Footer Placeholder 6"/>
          <p:cNvSpPr>
            <a:spLocks noGrp="1"/>
          </p:cNvSpPr>
          <p:nvPr>
            <p:ph type="ftr" sz="quarter" idx="11"/>
          </p:nvPr>
        </p:nvSpPr>
        <p:spPr/>
        <p:txBody>
          <a:bodyPr/>
          <a:lstStyle/>
          <a:p>
            <a:r>
              <a:rPr lang="en-US" dirty="0" err="1" smtClean="0"/>
              <a:t>Selvanayaki</a:t>
            </a:r>
            <a:r>
              <a:rPr lang="en-US" dirty="0" smtClean="0"/>
              <a:t> R - 225058039</a:t>
            </a:r>
            <a:endParaRPr lang="en-US" dirty="0"/>
          </a:p>
        </p:txBody>
      </p:sp>
      <p:pic>
        <p:nvPicPr>
          <p:cNvPr id="8" name="Picture 7"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LITERATURE REVIEW</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latin typeface="Times New Roman" pitchFamily="18" charset="0"/>
                <a:cs typeface="Times New Roman" pitchFamily="18" charset="0"/>
              </a:rPr>
              <a:t>	</a:t>
            </a:r>
          </a:p>
        </p:txBody>
      </p:sp>
      <p:graphicFrame>
        <p:nvGraphicFramePr>
          <p:cNvPr id="10" name="Table 9"/>
          <p:cNvGraphicFramePr>
            <a:graphicFrameLocks noGrp="1"/>
          </p:cNvGraphicFramePr>
          <p:nvPr/>
        </p:nvGraphicFramePr>
        <p:xfrm>
          <a:off x="0" y="1143000"/>
          <a:ext cx="9144000" cy="4864332"/>
        </p:xfrm>
        <a:graphic>
          <a:graphicData uri="http://schemas.openxmlformats.org/drawingml/2006/table">
            <a:tbl>
              <a:tblPr firstRow="1" bandRow="1">
                <a:tableStyleId>{5940675A-B579-460E-94D1-54222C63F5DA}</a:tableStyleId>
              </a:tblPr>
              <a:tblGrid>
                <a:gridCol w="2067338">
                  <a:extLst>
                    <a:ext uri="{9D8B030D-6E8A-4147-A177-3AD203B41FA5}">
                      <a16:colId xmlns:a16="http://schemas.microsoft.com/office/drawing/2014/main" xmlns="" val="20000"/>
                    </a:ext>
                  </a:extLst>
                </a:gridCol>
                <a:gridCol w="1133062">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1967345">
                  <a:extLst>
                    <a:ext uri="{9D8B030D-6E8A-4147-A177-3AD203B41FA5}">
                      <a16:colId xmlns:a16="http://schemas.microsoft.com/office/drawing/2014/main" xmlns="" val="20004"/>
                    </a:ext>
                  </a:extLst>
                </a:gridCol>
                <a:gridCol w="1080655">
                  <a:extLst>
                    <a:ext uri="{9D8B030D-6E8A-4147-A177-3AD203B41FA5}">
                      <a16:colId xmlns:a16="http://schemas.microsoft.com/office/drawing/2014/main" xmlns="" val="20005"/>
                    </a:ext>
                  </a:extLst>
                </a:gridCol>
              </a:tblGrid>
              <a:tr h="627612">
                <a:tc>
                  <a:txBody>
                    <a:bodyPr/>
                    <a:lstStyle/>
                    <a:p>
                      <a:r>
                        <a:rPr lang="en-US" sz="1400" dirty="0"/>
                        <a:t>Title</a:t>
                      </a:r>
                      <a:endParaRPr lang="en-US" sz="1400" b="1" dirty="0">
                        <a:latin typeface="Times New Roman" pitchFamily="18" charset="0"/>
                        <a:cs typeface="Times New Roman" pitchFamily="18" charset="0"/>
                      </a:endParaRPr>
                    </a:p>
                  </a:txBody>
                  <a:tcPr/>
                </a:tc>
                <a:tc>
                  <a:txBody>
                    <a:bodyPr/>
                    <a:lstStyle/>
                    <a:p>
                      <a:r>
                        <a:rPr lang="en-US" sz="1400" dirty="0" smtClean="0"/>
                        <a:t>Authors name</a:t>
                      </a:r>
                      <a:endParaRPr lang="en-US" sz="1400" b="1" dirty="0">
                        <a:latin typeface="Times New Roman" pitchFamily="18" charset="0"/>
                        <a:cs typeface="Times New Roman" pitchFamily="18" charset="0"/>
                      </a:endParaRPr>
                    </a:p>
                  </a:txBody>
                  <a:tcPr/>
                </a:tc>
                <a:tc>
                  <a:txBody>
                    <a:bodyPr/>
                    <a:lstStyle/>
                    <a:p>
                      <a:r>
                        <a:rPr lang="en-US" sz="1400" dirty="0"/>
                        <a:t>Journal</a:t>
                      </a:r>
                      <a:r>
                        <a:rPr lang="en-US" sz="1400" baseline="0" dirty="0"/>
                        <a:t> name</a:t>
                      </a:r>
                      <a:endParaRPr lang="en-US" sz="1400" b="1" dirty="0">
                        <a:latin typeface="Times New Roman" pitchFamily="18" charset="0"/>
                        <a:cs typeface="Times New Roman" pitchFamily="18" charset="0"/>
                      </a:endParaRPr>
                    </a:p>
                  </a:txBody>
                  <a:tcPr/>
                </a:tc>
                <a:tc>
                  <a:txBody>
                    <a:bodyPr/>
                    <a:lstStyle/>
                    <a:p>
                      <a:r>
                        <a:rPr lang="en-US" sz="1400" dirty="0"/>
                        <a:t>Techniques used</a:t>
                      </a:r>
                      <a:endParaRPr lang="en-US" sz="1400" b="1" dirty="0">
                        <a:latin typeface="Times New Roman" pitchFamily="18" charset="0"/>
                        <a:cs typeface="Times New Roman" pitchFamily="18" charset="0"/>
                      </a:endParaRPr>
                    </a:p>
                  </a:txBody>
                  <a:tcPr/>
                </a:tc>
                <a:tc>
                  <a:txBody>
                    <a:bodyPr/>
                    <a:lstStyle/>
                    <a:p>
                      <a:r>
                        <a:rPr lang="en-US" sz="1400" dirty="0"/>
                        <a:t>Inference</a:t>
                      </a:r>
                      <a:endParaRPr lang="en-US" sz="1400" b="1" dirty="0">
                        <a:latin typeface="Times New Roman" pitchFamily="18" charset="0"/>
                        <a:cs typeface="Times New Roman" pitchFamily="18" charset="0"/>
                      </a:endParaRPr>
                    </a:p>
                  </a:txBody>
                  <a:tcPr/>
                </a:tc>
                <a:tc>
                  <a:txBody>
                    <a:bodyPr/>
                    <a:lstStyle/>
                    <a:p>
                      <a:r>
                        <a:rPr lang="en-US" sz="1400" dirty="0"/>
                        <a:t>Year-</a:t>
                      </a:r>
                      <a:r>
                        <a:rPr lang="en-US" sz="1400" baseline="0" dirty="0"/>
                        <a:t> Volume</a:t>
                      </a:r>
                      <a:endParaRPr lang="en-US" sz="1400" b="1"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1434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An efficient algorithm to generate dynamic substitution-boxes and its applications in image encryption</a:t>
                      </a:r>
                    </a:p>
                    <a:p>
                      <a:endParaRPr lang="en-US" sz="1400" dirty="0">
                        <a:latin typeface="Times New Roman" pitchFamily="18" charset="0"/>
                        <a:cs typeface="Times New Roman" pitchFamily="18" charset="0"/>
                      </a:endParaRPr>
                    </a:p>
                  </a:txBody>
                  <a:tcPr/>
                </a:tc>
                <a:tc>
                  <a:txBody>
                    <a:bodyPr/>
                    <a:lstStyle/>
                    <a:p>
                      <a:pPr fontAlgn="t"/>
                      <a:r>
                        <a:rPr lang="en-US" sz="1400" dirty="0" err="1" smtClean="0"/>
                        <a:t>MuhammadBilala</a:t>
                      </a:r>
                      <a:r>
                        <a:rPr lang="en-US" sz="1400" dirty="0" smtClean="0"/>
                        <a:t>, </a:t>
                      </a:r>
                      <a:r>
                        <a:rPr lang="en-US" sz="1400" dirty="0" err="1" smtClean="0"/>
                        <a:t>Ghulam</a:t>
                      </a:r>
                      <a:r>
                        <a:rPr lang="en-US" sz="1400" dirty="0" smtClean="0"/>
                        <a:t> </a:t>
                      </a:r>
                      <a:r>
                        <a:rPr lang="en-US" sz="1400" dirty="0" err="1" smtClean="0"/>
                        <a:t>Murtazab</a:t>
                      </a:r>
                      <a:r>
                        <a:rPr lang="en-US" sz="1400" dirty="0" smtClean="0"/>
                        <a:t>, </a:t>
                      </a:r>
                      <a:r>
                        <a:rPr lang="en-US" sz="1400" dirty="0" err="1" smtClean="0"/>
                        <a:t>Bilal</a:t>
                      </a:r>
                      <a:r>
                        <a:rPr lang="en-US" sz="1400" dirty="0" smtClean="0"/>
                        <a:t> </a:t>
                      </a:r>
                      <a:r>
                        <a:rPr lang="en-US" sz="1400" dirty="0" err="1" smtClean="0"/>
                        <a:t>Demirc</a:t>
                      </a:r>
                      <a:r>
                        <a:rPr lang="en-US" sz="1400" dirty="0" smtClean="0"/>
                        <a:t>, Miguel D. </a:t>
                      </a:r>
                      <a:r>
                        <a:rPr lang="en-US" sz="1400" dirty="0" err="1" smtClean="0"/>
                        <a:t>Bustamanted</a:t>
                      </a:r>
                      <a:r>
                        <a:rPr lang="en-US" sz="1400" dirty="0" smtClean="0"/>
                        <a:t>, </a:t>
                      </a:r>
                      <a:r>
                        <a:rPr lang="en-US" sz="1400" dirty="0" err="1" smtClean="0"/>
                        <a:t>Umar</a:t>
                      </a:r>
                      <a:r>
                        <a:rPr lang="en-US" sz="1400" dirty="0" smtClean="0"/>
                        <a:t> </a:t>
                      </a:r>
                      <a:r>
                        <a:rPr lang="en-US" sz="1400" dirty="0" err="1" smtClean="0"/>
                        <a:t>Hayata</a:t>
                      </a:r>
                      <a:endParaRPr lang="en-US" sz="1400" dirty="0" smtClean="0"/>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Alexandria Engineering Journal</a:t>
                      </a:r>
                    </a:p>
                    <a:p>
                      <a:endParaRPr lang="en-US" sz="1400" dirty="0">
                        <a:latin typeface="Times New Roman" pitchFamily="18" charset="0"/>
                        <a:cs typeface="Times New Roman" pitchFamily="18" charset="0"/>
                      </a:endParaRPr>
                    </a:p>
                  </a:txBody>
                  <a:tcPr/>
                </a:tc>
                <a:tc>
                  <a:txBody>
                    <a:bodyPr/>
                    <a:lstStyle/>
                    <a:p>
                      <a:pPr fontAlgn="t">
                        <a:buFont typeface="Arial" pitchFamily="34" charset="0"/>
                        <a:buChar char="•"/>
                      </a:pPr>
                      <a:r>
                        <a:rPr lang="en-US" sz="1400" dirty="0" smtClean="0"/>
                        <a:t> Elliptic Curves (EC)</a:t>
                      </a:r>
                    </a:p>
                    <a:p>
                      <a:pPr fontAlgn="t">
                        <a:buFont typeface="Arial" pitchFamily="34" charset="0"/>
                        <a:buChar char="•"/>
                      </a:pPr>
                      <a:r>
                        <a:rPr lang="en-US" sz="1400" baseline="0" dirty="0" smtClean="0"/>
                        <a:t> </a:t>
                      </a:r>
                      <a:r>
                        <a:rPr lang="en-US" sz="1400" dirty="0" err="1" smtClean="0"/>
                        <a:t>Mobius</a:t>
                      </a:r>
                      <a:r>
                        <a:rPr lang="en-US" sz="1400" dirty="0" smtClean="0"/>
                        <a:t> Transformations</a:t>
                      </a:r>
                    </a:p>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Combines Elliptic Curves and </a:t>
                      </a:r>
                      <a:r>
                        <a:rPr lang="en-US" sz="1400" dirty="0" err="1" smtClean="0"/>
                        <a:t>Mobius</a:t>
                      </a:r>
                      <a:r>
                        <a:rPr lang="en-US" sz="1400" dirty="0" smtClean="0"/>
                        <a:t> Transformations for S-box generation. Produces S-boxes with high security against various attacks.  Not all parameter combinations generate valid S-boxes.</a:t>
                      </a:r>
                    </a:p>
                    <a:p>
                      <a:endParaRPr lang="en-US" sz="1400" dirty="0">
                        <a:latin typeface="Times New Roman" pitchFamily="18" charset="0"/>
                        <a:cs typeface="Times New Roman" pitchFamily="18" charset="0"/>
                      </a:endParaRPr>
                    </a:p>
                  </a:txBody>
                  <a:tcPr/>
                </a:tc>
                <a:tc>
                  <a:txBody>
                    <a:bodyPr/>
                    <a:lstStyle/>
                    <a:p>
                      <a:r>
                        <a:rPr lang="en-US" sz="1400" dirty="0" smtClean="0"/>
                        <a:t>2025</a:t>
                      </a:r>
                      <a:r>
                        <a:rPr lang="en-US" sz="1400" baseline="0" dirty="0" smtClean="0"/>
                        <a:t> &amp; 115</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0161">
                <a:tc>
                  <a:txBody>
                    <a:bodyPr/>
                    <a:lstStyle/>
                    <a:p>
                      <a:r>
                        <a:rPr lang="en-US" sz="1400" dirty="0" smtClean="0"/>
                        <a:t>Optimal Algorithm for Color Medical Encryption and Compression Images Based on DNA Coding and a </a:t>
                      </a:r>
                      <a:r>
                        <a:rPr lang="en-US" sz="1400" dirty="0" err="1" smtClean="0"/>
                        <a:t>Hyperchaotic</a:t>
                      </a:r>
                      <a:r>
                        <a:rPr lang="en-US" sz="1400" dirty="0" smtClean="0"/>
                        <a:t> System in the Moments </a:t>
                      </a:r>
                      <a:endParaRPr lang="en-US" sz="1400" dirty="0">
                        <a:latin typeface="Times New Roman" pitchFamily="18" charset="0"/>
                        <a:cs typeface="Times New Roman" pitchFamily="18" charset="0"/>
                      </a:endParaRPr>
                    </a:p>
                  </a:txBody>
                  <a:tcPr/>
                </a:tc>
                <a:tc>
                  <a:txBody>
                    <a:bodyPr/>
                    <a:lstStyle/>
                    <a:p>
                      <a:r>
                        <a:rPr lang="en-US" sz="1400" dirty="0" smtClean="0"/>
                        <a:t>Ahmed </a:t>
                      </a:r>
                      <a:r>
                        <a:rPr lang="en-US" sz="1400" dirty="0" err="1" smtClean="0"/>
                        <a:t>Bencherqui</a:t>
                      </a:r>
                      <a:r>
                        <a:rPr lang="en-US" sz="1400" dirty="0" smtClean="0"/>
                        <a:t>, Mohamed Amine </a:t>
                      </a:r>
                      <a:r>
                        <a:rPr lang="en-US" sz="1400" dirty="0" err="1" smtClean="0"/>
                        <a:t>Tahiri</a:t>
                      </a:r>
                      <a:r>
                        <a:rPr lang="en-US" sz="1400" dirty="0" smtClean="0"/>
                        <a:t>, </a:t>
                      </a:r>
                      <a:r>
                        <a:rPr lang="en-US" sz="1400" dirty="0" err="1" smtClean="0"/>
                        <a:t>Hicham</a:t>
                      </a:r>
                      <a:r>
                        <a:rPr lang="en-US" sz="1400" dirty="0" smtClean="0"/>
                        <a:t> </a:t>
                      </a:r>
                      <a:r>
                        <a:rPr lang="en-US" sz="1400" dirty="0" err="1" smtClean="0"/>
                        <a:t>Karmouni</a:t>
                      </a:r>
                      <a:r>
                        <a:rPr lang="en-US" sz="1400" dirty="0" smtClean="0"/>
                        <a:t>.</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Engineering Science and Technology, an International Journal</a:t>
                      </a:r>
                    </a:p>
                    <a:p>
                      <a:endParaRPr lang="en-US" sz="1400" dirty="0">
                        <a:latin typeface="Times New Roman" pitchFamily="18" charset="0"/>
                        <a:cs typeface="Times New Roman" pitchFamily="18" charset="0"/>
                      </a:endParaRPr>
                    </a:p>
                  </a:txBody>
                  <a:tcPr anchor="ctr"/>
                </a:tc>
                <a:tc>
                  <a:txBody>
                    <a:bodyPr/>
                    <a:lstStyle/>
                    <a:p>
                      <a:pPr>
                        <a:buFont typeface="Arial" pitchFamily="34" charset="0"/>
                        <a:buChar char="•"/>
                      </a:pPr>
                      <a:r>
                        <a:rPr lang="en-US" sz="1400" dirty="0" smtClean="0"/>
                        <a:t>  Discrete orthogonal Hahn moments (HMs) </a:t>
                      </a:r>
                    </a:p>
                    <a:p>
                      <a:pPr>
                        <a:buFont typeface="Arial" pitchFamily="34" charset="0"/>
                        <a:buChar char="•"/>
                      </a:pPr>
                      <a:r>
                        <a:rPr lang="en-US" sz="1400" dirty="0" smtClean="0"/>
                        <a:t> Archimedes optimization algorithm (AO)</a:t>
                      </a:r>
                    </a:p>
                    <a:p>
                      <a:pPr>
                        <a:buFont typeface="Arial" pitchFamily="34" charset="0"/>
                        <a:buChar char="•"/>
                      </a:pPr>
                      <a:r>
                        <a:rPr lang="en-US" sz="1400" dirty="0" err="1" smtClean="0"/>
                        <a:t>Hyperchaotic</a:t>
                      </a:r>
                      <a:r>
                        <a:rPr lang="en-US" sz="1400" dirty="0" smtClean="0"/>
                        <a:t> </a:t>
                      </a:r>
                      <a:r>
                        <a:rPr lang="en-US" sz="1400" dirty="0" err="1" smtClean="0"/>
                        <a:t>memristive</a:t>
                      </a:r>
                      <a:r>
                        <a:rPr lang="en-US" sz="1400" dirty="0" smtClean="0"/>
                        <a:t> 4-D system (HCM-4D) </a:t>
                      </a:r>
                      <a:endParaRPr lang="en-US" sz="1400" dirty="0">
                        <a:latin typeface="Times New Roman" pitchFamily="18" charset="0"/>
                        <a:cs typeface="Times New Roman" pitchFamily="18" charset="0"/>
                      </a:endParaRPr>
                    </a:p>
                  </a:txBody>
                  <a:tcPr/>
                </a:tc>
                <a:tc>
                  <a:txBody>
                    <a:bodyPr/>
                    <a:lstStyle/>
                    <a:p>
                      <a:r>
                        <a:rPr lang="en-US" sz="1400" dirty="0" smtClean="0"/>
                        <a:t>The proposed system achieved high compression ratios and maintained high-quality reconstructed images, with peak signal-to-noise ratio (PSNR) values exceeding 80 dB.</a:t>
                      </a:r>
                      <a:endParaRPr lang="en-US" sz="1400" dirty="0">
                        <a:latin typeface="Times New Roman" pitchFamily="18" charset="0"/>
                        <a:cs typeface="Times New Roman" pitchFamily="18" charset="0"/>
                      </a:endParaRPr>
                    </a:p>
                  </a:txBody>
                  <a:tcPr/>
                </a:tc>
                <a:tc>
                  <a:txBody>
                    <a:bodyPr/>
                    <a:lstStyle/>
                    <a:p>
                      <a:r>
                        <a:rPr lang="en-US" sz="1400" dirty="0" smtClean="0"/>
                        <a:t>2024 &amp; 50</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
        <p:nvSpPr>
          <p:cNvPr id="7" name="Date Placeholder 6"/>
          <p:cNvSpPr>
            <a:spLocks noGrp="1"/>
          </p:cNvSpPr>
          <p:nvPr>
            <p:ph type="dt" sz="half" idx="10"/>
          </p:nvPr>
        </p:nvSpPr>
        <p:spPr/>
        <p:txBody>
          <a:bodyPr/>
          <a:lstStyle/>
          <a:p>
            <a:fld id="{A2C55576-251B-4E2F-8664-34A0E69F0D2E}" type="datetime1">
              <a:rPr lang="en-US" smtClean="0"/>
              <a:pPr/>
              <a:t>9/25/2025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5</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LITERATURE REVIEW</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latin typeface="Times New Roman" pitchFamily="18" charset="0"/>
                <a:cs typeface="Times New Roman" pitchFamily="18" charset="0"/>
              </a:rPr>
              <a:t>	</a:t>
            </a:r>
          </a:p>
        </p:txBody>
      </p:sp>
      <p:graphicFrame>
        <p:nvGraphicFramePr>
          <p:cNvPr id="10" name="Table 9"/>
          <p:cNvGraphicFramePr>
            <a:graphicFrameLocks noGrp="1"/>
          </p:cNvGraphicFramePr>
          <p:nvPr/>
        </p:nvGraphicFramePr>
        <p:xfrm>
          <a:off x="0" y="1143000"/>
          <a:ext cx="9144000" cy="4864332"/>
        </p:xfrm>
        <a:graphic>
          <a:graphicData uri="http://schemas.openxmlformats.org/drawingml/2006/table">
            <a:tbl>
              <a:tblPr firstRow="1" bandRow="1">
                <a:tableStyleId>{5940675A-B579-460E-94D1-54222C63F5DA}</a:tableStyleId>
              </a:tblPr>
              <a:tblGrid>
                <a:gridCol w="2067338">
                  <a:extLst>
                    <a:ext uri="{9D8B030D-6E8A-4147-A177-3AD203B41FA5}">
                      <a16:colId xmlns:a16="http://schemas.microsoft.com/office/drawing/2014/main" xmlns="" val="20000"/>
                    </a:ext>
                  </a:extLst>
                </a:gridCol>
                <a:gridCol w="1133062">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gridCol w="1891145">
                  <a:extLst>
                    <a:ext uri="{9D8B030D-6E8A-4147-A177-3AD203B41FA5}">
                      <a16:colId xmlns:a16="http://schemas.microsoft.com/office/drawing/2014/main" xmlns="" val="20004"/>
                    </a:ext>
                  </a:extLst>
                </a:gridCol>
                <a:gridCol w="1080655">
                  <a:extLst>
                    <a:ext uri="{9D8B030D-6E8A-4147-A177-3AD203B41FA5}">
                      <a16:colId xmlns:a16="http://schemas.microsoft.com/office/drawing/2014/main" xmlns="" val="20005"/>
                    </a:ext>
                  </a:extLst>
                </a:gridCol>
              </a:tblGrid>
              <a:tr h="627612">
                <a:tc>
                  <a:txBody>
                    <a:bodyPr/>
                    <a:lstStyle/>
                    <a:p>
                      <a:r>
                        <a:rPr lang="en-US" sz="1400" dirty="0"/>
                        <a:t>Title</a:t>
                      </a:r>
                      <a:endParaRPr lang="en-US" sz="1400" b="1" dirty="0">
                        <a:latin typeface="Times New Roman" pitchFamily="18" charset="0"/>
                        <a:cs typeface="Times New Roman" pitchFamily="18" charset="0"/>
                      </a:endParaRPr>
                    </a:p>
                  </a:txBody>
                  <a:tcPr/>
                </a:tc>
                <a:tc>
                  <a:txBody>
                    <a:bodyPr/>
                    <a:lstStyle/>
                    <a:p>
                      <a:r>
                        <a:rPr lang="en-US" sz="1400" dirty="0" smtClean="0"/>
                        <a:t>Authors name</a:t>
                      </a:r>
                      <a:endParaRPr lang="en-US" sz="1400" b="1" dirty="0">
                        <a:latin typeface="Times New Roman" pitchFamily="18" charset="0"/>
                        <a:cs typeface="Times New Roman" pitchFamily="18" charset="0"/>
                      </a:endParaRPr>
                    </a:p>
                  </a:txBody>
                  <a:tcPr/>
                </a:tc>
                <a:tc>
                  <a:txBody>
                    <a:bodyPr/>
                    <a:lstStyle/>
                    <a:p>
                      <a:r>
                        <a:rPr lang="en-US" sz="1400" dirty="0"/>
                        <a:t>Journal</a:t>
                      </a:r>
                      <a:r>
                        <a:rPr lang="en-US" sz="1400" baseline="0" dirty="0"/>
                        <a:t> name</a:t>
                      </a:r>
                      <a:endParaRPr lang="en-US" sz="1400" b="1" dirty="0">
                        <a:latin typeface="Times New Roman" pitchFamily="18" charset="0"/>
                        <a:cs typeface="Times New Roman" pitchFamily="18" charset="0"/>
                      </a:endParaRPr>
                    </a:p>
                  </a:txBody>
                  <a:tcPr/>
                </a:tc>
                <a:tc>
                  <a:txBody>
                    <a:bodyPr/>
                    <a:lstStyle/>
                    <a:p>
                      <a:r>
                        <a:rPr lang="en-US" sz="1400" dirty="0"/>
                        <a:t>Techniques used</a:t>
                      </a:r>
                      <a:endParaRPr lang="en-US" sz="1400" b="1" dirty="0">
                        <a:latin typeface="Times New Roman" pitchFamily="18" charset="0"/>
                        <a:cs typeface="Times New Roman" pitchFamily="18" charset="0"/>
                      </a:endParaRPr>
                    </a:p>
                  </a:txBody>
                  <a:tcPr/>
                </a:tc>
                <a:tc>
                  <a:txBody>
                    <a:bodyPr/>
                    <a:lstStyle/>
                    <a:p>
                      <a:r>
                        <a:rPr lang="en-US" sz="1400" dirty="0"/>
                        <a:t>Inference</a:t>
                      </a:r>
                      <a:endParaRPr lang="en-US" sz="1400" b="1" dirty="0">
                        <a:latin typeface="Times New Roman" pitchFamily="18" charset="0"/>
                        <a:cs typeface="Times New Roman" pitchFamily="18" charset="0"/>
                      </a:endParaRPr>
                    </a:p>
                  </a:txBody>
                  <a:tcPr/>
                </a:tc>
                <a:tc>
                  <a:txBody>
                    <a:bodyPr/>
                    <a:lstStyle/>
                    <a:p>
                      <a:r>
                        <a:rPr lang="en-US" sz="1400" dirty="0"/>
                        <a:t>Year-</a:t>
                      </a:r>
                      <a:r>
                        <a:rPr lang="en-US" sz="1400" baseline="0" dirty="0"/>
                        <a:t> Volume</a:t>
                      </a:r>
                      <a:endParaRPr lang="en-US" sz="1400" b="1"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1434541">
                <a:tc>
                  <a:txBody>
                    <a:bodyPr/>
                    <a:lstStyle/>
                    <a:p>
                      <a:r>
                        <a:rPr lang="en-US" sz="1400" dirty="0" smtClean="0"/>
                        <a:t>Visually Meaningful Image Encryption for Secure and Authenticated Data Transmission Using Chaotic Maps</a:t>
                      </a:r>
                      <a:endParaRPr lang="en-US" sz="1400" dirty="0">
                        <a:latin typeface="Times New Roman" pitchFamily="18" charset="0"/>
                        <a:cs typeface="Times New Roman" pitchFamily="18" charset="0"/>
                      </a:endParaRPr>
                    </a:p>
                  </a:txBody>
                  <a:tcPr/>
                </a:tc>
                <a:tc>
                  <a:txBody>
                    <a:bodyPr/>
                    <a:lstStyle/>
                    <a:p>
                      <a:r>
                        <a:rPr lang="sv-SE" sz="1400" dirty="0" smtClean="0"/>
                        <a:t>Deep Singh, Sandeep Kumar, Chaman Verma, Zoltán Illés, Neerendra Kumar</a:t>
                      </a:r>
                      <a:endParaRPr lang="en-US" sz="1400" dirty="0">
                        <a:latin typeface="Times New Roman" pitchFamily="18" charset="0"/>
                        <a:cs typeface="Times New Roman" pitchFamily="18" charset="0"/>
                      </a:endParaRPr>
                    </a:p>
                  </a:txBody>
                  <a:tcPr/>
                </a:tc>
                <a:tc>
                  <a:txBody>
                    <a:bodyPr/>
                    <a:lstStyle/>
                    <a:p>
                      <a:r>
                        <a:rPr lang="en-US" sz="1400" dirty="0" smtClean="0"/>
                        <a:t>Journal of King Saud University - Computer and Information Sciences</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lang="en-US" sz="1400" dirty="0" smtClean="0"/>
                        <a:t> RSA Cryptosystem</a:t>
                      </a:r>
                    </a:p>
                    <a:p>
                      <a:pPr>
                        <a:buFont typeface="Arial" pitchFamily="34" charset="0"/>
                        <a:buChar char="•"/>
                      </a:pPr>
                      <a:r>
                        <a:rPr lang="en-US" sz="1400" dirty="0" smtClean="0"/>
                        <a:t> Modified </a:t>
                      </a:r>
                      <a:r>
                        <a:rPr lang="en-US" sz="1400" dirty="0" err="1" smtClean="0"/>
                        <a:t>Hénon</a:t>
                      </a:r>
                      <a:r>
                        <a:rPr lang="en-US" sz="1400" dirty="0" smtClean="0"/>
                        <a:t> Map (MHM)</a:t>
                      </a:r>
                    </a:p>
                    <a:p>
                      <a:pPr>
                        <a:buFont typeface="Arial" pitchFamily="34" charset="0"/>
                        <a:buChar char="•"/>
                      </a:pPr>
                      <a:r>
                        <a:rPr lang="en-US" sz="1400" dirty="0" smtClean="0"/>
                        <a:t> Zigzag Confusion</a:t>
                      </a:r>
                    </a:p>
                    <a:p>
                      <a:pPr>
                        <a:buFont typeface="Arial" pitchFamily="34" charset="0"/>
                        <a:buChar char="•"/>
                      </a:pPr>
                      <a:r>
                        <a:rPr lang="en-US" sz="1400" dirty="0" smtClean="0"/>
                        <a:t> 3D Arnold Cat Map</a:t>
                      </a:r>
                    </a:p>
                    <a:p>
                      <a:pPr>
                        <a:buFont typeface="Arial" pitchFamily="34" charset="0"/>
                        <a:buChar char="•"/>
                      </a:pPr>
                      <a:r>
                        <a:rPr lang="en-US" sz="1400" dirty="0" smtClean="0"/>
                        <a:t> Secure Hash Algorithm (SHA-256)</a:t>
                      </a:r>
                      <a:endParaRPr lang="en-US" sz="1400" dirty="0" smtClean="0">
                        <a:latin typeface="Times New Roman" pitchFamily="18" charset="0"/>
                        <a:cs typeface="Times New Roman" pitchFamily="18" charset="0"/>
                      </a:endParaRPr>
                    </a:p>
                  </a:txBody>
                  <a:tcPr/>
                </a:tc>
                <a:tc>
                  <a:txBody>
                    <a:bodyPr/>
                    <a:lstStyle/>
                    <a:p>
                      <a:r>
                        <a:rPr lang="en-US" sz="1400" dirty="0" smtClean="0"/>
                        <a:t>The proposed VMIE scheme achieves high security, efficiency, and robustness by integrating encryption, digital signature, and </a:t>
                      </a:r>
                      <a:r>
                        <a:rPr lang="en-US" sz="1400" dirty="0" err="1" smtClean="0"/>
                        <a:t>steganography</a:t>
                      </a:r>
                      <a:r>
                        <a:rPr lang="en-US" sz="1400" dirty="0" smtClean="0"/>
                        <a:t>. </a:t>
                      </a:r>
                      <a:endParaRPr lang="en-US" sz="1400" dirty="0">
                        <a:latin typeface="Times New Roman" pitchFamily="18" charset="0"/>
                        <a:cs typeface="Times New Roman" pitchFamily="18" charset="0"/>
                      </a:endParaRPr>
                    </a:p>
                  </a:txBody>
                  <a:tcPr/>
                </a:tc>
                <a:tc>
                  <a:txBody>
                    <a:bodyPr/>
                    <a:lstStyle/>
                    <a:p>
                      <a:r>
                        <a:rPr lang="en-US" sz="1400" dirty="0" smtClean="0"/>
                        <a:t>2024 &amp;</a:t>
                      </a:r>
                      <a:r>
                        <a:rPr lang="en-US" sz="1400" baseline="0" dirty="0" smtClean="0"/>
                        <a:t> 36</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0161">
                <a:tc>
                  <a:txBody>
                    <a:bodyPr/>
                    <a:lstStyle/>
                    <a:p>
                      <a:r>
                        <a:rPr lang="en-US" sz="1400" dirty="0" smtClean="0"/>
                        <a:t>Dynamically scattering medium-based security-enhanced optical image encryption using orbital angular momentum and deep learning</a:t>
                      </a:r>
                      <a:endParaRPr lang="en-US" sz="1400" dirty="0">
                        <a:latin typeface="Times New Roman" pitchFamily="18" charset="0"/>
                        <a:cs typeface="Times New Roman" pitchFamily="18" charset="0"/>
                      </a:endParaRPr>
                    </a:p>
                  </a:txBody>
                  <a:tcPr/>
                </a:tc>
                <a:tc>
                  <a:txBody>
                    <a:bodyPr/>
                    <a:lstStyle/>
                    <a:p>
                      <a:r>
                        <a:rPr lang="en-US" sz="1400" dirty="0" err="1" smtClean="0"/>
                        <a:t>Junbao</a:t>
                      </a:r>
                      <a:r>
                        <a:rPr lang="en-US" sz="1400" dirty="0" smtClean="0"/>
                        <a:t> </a:t>
                      </a:r>
                      <a:r>
                        <a:rPr lang="en-US" sz="1400" dirty="0" err="1" smtClean="0"/>
                        <a:t>Hu</a:t>
                      </a:r>
                      <a:r>
                        <a:rPr lang="en-US" sz="1400" dirty="0" smtClean="0"/>
                        <a:t>, </a:t>
                      </a:r>
                      <a:r>
                        <a:rPr lang="en-US" sz="1400" dirty="0" err="1" smtClean="0"/>
                        <a:t>Xutao</a:t>
                      </a:r>
                      <a:r>
                        <a:rPr lang="en-US" sz="1400" dirty="0" smtClean="0"/>
                        <a:t> Mo, Yu Lei, </a:t>
                      </a:r>
                      <a:r>
                        <a:rPr lang="en-US" sz="1400" dirty="0" err="1" smtClean="0"/>
                        <a:t>Xianshan</a:t>
                      </a:r>
                      <a:r>
                        <a:rPr lang="en-US" sz="1400" dirty="0" smtClean="0"/>
                        <a:t> Huang, Dong Wang</a:t>
                      </a:r>
                      <a:endParaRPr lang="en-US" sz="1400" dirty="0">
                        <a:latin typeface="Times New Roman" pitchFamily="18" charset="0"/>
                        <a:cs typeface="Times New Roman" pitchFamily="18" charset="0"/>
                      </a:endParaRPr>
                    </a:p>
                  </a:txBody>
                  <a:tcPr/>
                </a:tc>
                <a:tc>
                  <a:txBody>
                    <a:bodyPr/>
                    <a:lstStyle/>
                    <a:p>
                      <a:r>
                        <a:rPr lang="en-US" sz="1400" dirty="0" smtClean="0"/>
                        <a:t>Results in Physics</a:t>
                      </a:r>
                      <a:endParaRPr lang="en-US" sz="1400" dirty="0">
                        <a:latin typeface="Times New Roman" pitchFamily="18" charset="0"/>
                        <a:cs typeface="Times New Roman" pitchFamily="18" charset="0"/>
                      </a:endParaRPr>
                    </a:p>
                  </a:txBody>
                  <a:tcPr anchor="ctr"/>
                </a:tc>
                <a:tc>
                  <a:txBody>
                    <a:bodyPr/>
                    <a:lstStyle/>
                    <a:p>
                      <a:pPr>
                        <a:buFont typeface="Arial" pitchFamily="34" charset="0"/>
                        <a:buChar char="•"/>
                      </a:pPr>
                      <a:r>
                        <a:rPr lang="en-US" sz="1400" dirty="0" smtClean="0"/>
                        <a:t> Orbital Angular Momentum (OAM</a:t>
                      </a:r>
                    </a:p>
                    <a:p>
                      <a:pPr>
                        <a:buFont typeface="Arial" pitchFamily="34" charset="0"/>
                        <a:buChar char="•"/>
                      </a:pPr>
                      <a:r>
                        <a:rPr lang="en-US" sz="1400" dirty="0" smtClean="0"/>
                        <a:t> Dynamic Diffuser</a:t>
                      </a:r>
                    </a:p>
                    <a:p>
                      <a:pPr>
                        <a:buFont typeface="Arial" pitchFamily="34" charset="0"/>
                        <a:buChar char="•"/>
                      </a:pPr>
                      <a:r>
                        <a:rPr lang="en-US" sz="1400" dirty="0" smtClean="0"/>
                        <a:t> </a:t>
                      </a:r>
                      <a:r>
                        <a:rPr lang="en-US" sz="1400" dirty="0" err="1" smtClean="0"/>
                        <a:t>Convolutional</a:t>
                      </a:r>
                      <a:r>
                        <a:rPr lang="en-US" sz="1400" dirty="0" smtClean="0"/>
                        <a:t> Neural Network (CNN)</a:t>
                      </a:r>
                      <a:endParaRPr lang="en-US" sz="1400" dirty="0">
                        <a:latin typeface="Times New Roman" pitchFamily="18" charset="0"/>
                        <a:cs typeface="Times New Roman" pitchFamily="18" charset="0"/>
                      </a:endParaRPr>
                    </a:p>
                  </a:txBody>
                  <a:tcPr/>
                </a:tc>
                <a:tc>
                  <a:txBody>
                    <a:bodyPr/>
                    <a:lstStyle/>
                    <a:p>
                      <a:r>
                        <a:rPr lang="en-US" sz="1400" dirty="0" smtClean="0"/>
                        <a:t>The study demonstrated that the combined use of dynamically scattering media, OAMs, and pre-trained CNNs significantly enhances the security of optical image encryption systems.</a:t>
                      </a:r>
                      <a:endParaRPr lang="en-US" sz="1400" dirty="0">
                        <a:latin typeface="Times New Roman" pitchFamily="18" charset="0"/>
                        <a:cs typeface="Times New Roman" pitchFamily="18" charset="0"/>
                      </a:endParaRPr>
                    </a:p>
                  </a:txBody>
                  <a:tcPr/>
                </a:tc>
                <a:tc>
                  <a:txBody>
                    <a:bodyPr/>
                    <a:lstStyle/>
                    <a:p>
                      <a:r>
                        <a:rPr lang="en-US" sz="1400" dirty="0" smtClean="0"/>
                        <a:t>2024 &amp; 69</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
        <p:nvSpPr>
          <p:cNvPr id="7" name="Date Placeholder 6"/>
          <p:cNvSpPr>
            <a:spLocks noGrp="1"/>
          </p:cNvSpPr>
          <p:nvPr>
            <p:ph type="dt" sz="half" idx="10"/>
          </p:nvPr>
        </p:nvSpPr>
        <p:spPr/>
        <p:txBody>
          <a:bodyPr/>
          <a:lstStyle/>
          <a:p>
            <a:fld id="{A2C55576-251B-4E2F-8664-34A0E69F0D2E}" type="datetime1">
              <a:rPr lang="en-US" smtClean="0"/>
              <a:pPr/>
              <a:t>9/25/2025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6</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LITERATURE REVIEW</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latin typeface="Times New Roman" pitchFamily="18" charset="0"/>
                <a:cs typeface="Times New Roman" pitchFamily="18" charset="0"/>
              </a:rPr>
              <a:t>	</a:t>
            </a:r>
          </a:p>
        </p:txBody>
      </p:sp>
      <p:graphicFrame>
        <p:nvGraphicFramePr>
          <p:cNvPr id="10" name="Table 9"/>
          <p:cNvGraphicFramePr>
            <a:graphicFrameLocks noGrp="1"/>
          </p:cNvGraphicFramePr>
          <p:nvPr/>
        </p:nvGraphicFramePr>
        <p:xfrm>
          <a:off x="0" y="1143000"/>
          <a:ext cx="9144000" cy="5504412"/>
        </p:xfrm>
        <a:graphic>
          <a:graphicData uri="http://schemas.openxmlformats.org/drawingml/2006/table">
            <a:tbl>
              <a:tblPr firstRow="1" bandRow="1">
                <a:tableStyleId>{5940675A-B579-460E-94D1-54222C63F5DA}</a:tableStyleId>
              </a:tblPr>
              <a:tblGrid>
                <a:gridCol w="2067338">
                  <a:extLst>
                    <a:ext uri="{9D8B030D-6E8A-4147-A177-3AD203B41FA5}">
                      <a16:colId xmlns:a16="http://schemas.microsoft.com/office/drawing/2014/main" xmlns="" val="20000"/>
                    </a:ext>
                  </a:extLst>
                </a:gridCol>
                <a:gridCol w="1133062">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600200">
                  <a:extLst>
                    <a:ext uri="{9D8B030D-6E8A-4147-A177-3AD203B41FA5}">
                      <a16:colId xmlns:a16="http://schemas.microsoft.com/office/drawing/2014/main" xmlns="" val="20003"/>
                    </a:ext>
                  </a:extLst>
                </a:gridCol>
                <a:gridCol w="1891145">
                  <a:extLst>
                    <a:ext uri="{9D8B030D-6E8A-4147-A177-3AD203B41FA5}">
                      <a16:colId xmlns:a16="http://schemas.microsoft.com/office/drawing/2014/main" xmlns="" val="20004"/>
                    </a:ext>
                  </a:extLst>
                </a:gridCol>
                <a:gridCol w="1080655">
                  <a:extLst>
                    <a:ext uri="{9D8B030D-6E8A-4147-A177-3AD203B41FA5}">
                      <a16:colId xmlns:a16="http://schemas.microsoft.com/office/drawing/2014/main" xmlns="" val="20005"/>
                    </a:ext>
                  </a:extLst>
                </a:gridCol>
              </a:tblGrid>
              <a:tr h="627612">
                <a:tc>
                  <a:txBody>
                    <a:bodyPr/>
                    <a:lstStyle/>
                    <a:p>
                      <a:r>
                        <a:rPr lang="en-US" sz="1400" dirty="0"/>
                        <a:t>Title</a:t>
                      </a:r>
                      <a:endParaRPr lang="en-US" sz="1400" b="1" dirty="0">
                        <a:latin typeface="Times New Roman" pitchFamily="18" charset="0"/>
                        <a:cs typeface="Times New Roman" pitchFamily="18" charset="0"/>
                      </a:endParaRPr>
                    </a:p>
                  </a:txBody>
                  <a:tcPr/>
                </a:tc>
                <a:tc>
                  <a:txBody>
                    <a:bodyPr/>
                    <a:lstStyle/>
                    <a:p>
                      <a:r>
                        <a:rPr lang="en-US" sz="1400" dirty="0" smtClean="0"/>
                        <a:t>Authors name</a:t>
                      </a:r>
                      <a:endParaRPr lang="en-US" sz="1400" b="1" dirty="0">
                        <a:latin typeface="Times New Roman" pitchFamily="18" charset="0"/>
                        <a:cs typeface="Times New Roman" pitchFamily="18" charset="0"/>
                      </a:endParaRPr>
                    </a:p>
                  </a:txBody>
                  <a:tcPr/>
                </a:tc>
                <a:tc>
                  <a:txBody>
                    <a:bodyPr/>
                    <a:lstStyle/>
                    <a:p>
                      <a:r>
                        <a:rPr lang="en-US" sz="1400" dirty="0"/>
                        <a:t>Journal</a:t>
                      </a:r>
                      <a:r>
                        <a:rPr lang="en-US" sz="1400" baseline="0" dirty="0"/>
                        <a:t> name</a:t>
                      </a:r>
                      <a:endParaRPr lang="en-US" sz="1400" b="1" dirty="0">
                        <a:latin typeface="Times New Roman" pitchFamily="18" charset="0"/>
                        <a:cs typeface="Times New Roman" pitchFamily="18" charset="0"/>
                      </a:endParaRPr>
                    </a:p>
                  </a:txBody>
                  <a:tcPr/>
                </a:tc>
                <a:tc>
                  <a:txBody>
                    <a:bodyPr/>
                    <a:lstStyle/>
                    <a:p>
                      <a:r>
                        <a:rPr lang="en-US" sz="1400" dirty="0"/>
                        <a:t>Techniques used</a:t>
                      </a:r>
                      <a:endParaRPr lang="en-US" sz="1400" b="1" dirty="0">
                        <a:latin typeface="Times New Roman" pitchFamily="18" charset="0"/>
                        <a:cs typeface="Times New Roman" pitchFamily="18" charset="0"/>
                      </a:endParaRPr>
                    </a:p>
                  </a:txBody>
                  <a:tcPr/>
                </a:tc>
                <a:tc>
                  <a:txBody>
                    <a:bodyPr/>
                    <a:lstStyle/>
                    <a:p>
                      <a:r>
                        <a:rPr lang="en-US" sz="1400" dirty="0"/>
                        <a:t>Inference</a:t>
                      </a:r>
                      <a:endParaRPr lang="en-US" sz="1400" b="1" dirty="0">
                        <a:latin typeface="Times New Roman" pitchFamily="18" charset="0"/>
                        <a:cs typeface="Times New Roman" pitchFamily="18" charset="0"/>
                      </a:endParaRPr>
                    </a:p>
                  </a:txBody>
                  <a:tcPr/>
                </a:tc>
                <a:tc>
                  <a:txBody>
                    <a:bodyPr/>
                    <a:lstStyle/>
                    <a:p>
                      <a:r>
                        <a:rPr lang="en-US" sz="1400" dirty="0"/>
                        <a:t>Year-</a:t>
                      </a:r>
                      <a:r>
                        <a:rPr lang="en-US" sz="1400" baseline="0" dirty="0"/>
                        <a:t> Volume</a:t>
                      </a:r>
                      <a:endParaRPr lang="en-US" sz="1400" b="1"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1434541">
                <a:tc>
                  <a:txBody>
                    <a:bodyPr/>
                    <a:lstStyle/>
                    <a:p>
                      <a:r>
                        <a:rPr lang="en-US" sz="1400" dirty="0" smtClean="0"/>
                        <a:t>A Low-Time-Consumption Image Encryption Combining 2D Parametric Pascal Matrix Chaotic System and Elementary Operation</a:t>
                      </a:r>
                      <a:endParaRPr lang="en-US" sz="1400" dirty="0">
                        <a:latin typeface="Times New Roman" pitchFamily="18" charset="0"/>
                        <a:cs typeface="Times New Roman" pitchFamily="18" charset="0"/>
                      </a:endParaRPr>
                    </a:p>
                  </a:txBody>
                  <a:tcPr/>
                </a:tc>
                <a:tc>
                  <a:txBody>
                    <a:bodyPr/>
                    <a:lstStyle/>
                    <a:p>
                      <a:r>
                        <a:rPr lang="en-US" sz="1400" dirty="0" smtClean="0"/>
                        <a:t>Jun Lu, </a:t>
                      </a:r>
                      <a:r>
                        <a:rPr lang="en-US" sz="1400" dirty="0" err="1" smtClean="0"/>
                        <a:t>Jiaxin</a:t>
                      </a:r>
                      <a:r>
                        <a:rPr lang="en-US" sz="1400" dirty="0" smtClean="0"/>
                        <a:t> Zhang, </a:t>
                      </a:r>
                      <a:r>
                        <a:rPr lang="en-US" sz="1400" dirty="0" err="1" smtClean="0"/>
                        <a:t>Dezhi</a:t>
                      </a:r>
                      <a:r>
                        <a:rPr lang="en-US" sz="1400" dirty="0" smtClean="0"/>
                        <a:t> An, </a:t>
                      </a:r>
                      <a:r>
                        <a:rPr lang="en-US" sz="1400" dirty="0" err="1" smtClean="0"/>
                        <a:t>Dawei</a:t>
                      </a:r>
                      <a:r>
                        <a:rPr lang="en-US" sz="1400" dirty="0" smtClean="0"/>
                        <a:t> </a:t>
                      </a:r>
                      <a:r>
                        <a:rPr lang="en-US" sz="1400" dirty="0" err="1" smtClean="0"/>
                        <a:t>Hao</a:t>
                      </a:r>
                      <a:r>
                        <a:rPr lang="en-US" sz="1400" dirty="0" smtClean="0"/>
                        <a:t>, </a:t>
                      </a:r>
                      <a:r>
                        <a:rPr lang="en-US" sz="1400" dirty="0" err="1" smtClean="0"/>
                        <a:t>Xiaokai</a:t>
                      </a:r>
                      <a:r>
                        <a:rPr lang="en-US" sz="1400" dirty="0" smtClean="0"/>
                        <a:t> </a:t>
                      </a:r>
                      <a:r>
                        <a:rPr lang="en-US" sz="1400" dirty="0" err="1" smtClean="0"/>
                        <a:t>Ren</a:t>
                      </a:r>
                      <a:r>
                        <a:rPr lang="en-US" sz="1400" dirty="0" smtClean="0"/>
                        <a:t>, </a:t>
                      </a:r>
                      <a:r>
                        <a:rPr lang="en-US" sz="1400" dirty="0" err="1" smtClean="0"/>
                        <a:t>Ruoyu</a:t>
                      </a:r>
                      <a:r>
                        <a:rPr lang="en-US" sz="1400" dirty="0" smtClean="0"/>
                        <a:t> Zhao</a:t>
                      </a:r>
                      <a:endParaRPr lang="en-US" sz="1400" dirty="0">
                        <a:latin typeface="Times New Roman" pitchFamily="18" charset="0"/>
                        <a:cs typeface="Times New Roman" pitchFamily="18" charset="0"/>
                      </a:endParaRPr>
                    </a:p>
                  </a:txBody>
                  <a:tcPr/>
                </a:tc>
                <a:tc>
                  <a:txBody>
                    <a:bodyPr/>
                    <a:lstStyle/>
                    <a:p>
                      <a:r>
                        <a:rPr lang="en-US" sz="1400" dirty="0" smtClean="0"/>
                        <a:t>Journal of King Saud University - Computer and Information Sciences</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lang="en-US" sz="1400" dirty="0" smtClean="0"/>
                        <a:t> 2D Parametric Pascal Matrix Chaotic System (2D-PPMCS)</a:t>
                      </a:r>
                    </a:p>
                    <a:p>
                      <a:pPr>
                        <a:buFont typeface="Arial" pitchFamily="34" charset="0"/>
                        <a:buChar char="•"/>
                      </a:pPr>
                      <a:r>
                        <a:rPr lang="en-US" sz="1400" dirty="0" smtClean="0"/>
                        <a:t>   SHA-256 hash values</a:t>
                      </a:r>
                    </a:p>
                    <a:p>
                      <a:pPr>
                        <a:buFont typeface="Arial" pitchFamily="34" charset="0"/>
                        <a:buChar char="•"/>
                      </a:pPr>
                      <a:r>
                        <a:rPr lang="en-US" sz="1400" dirty="0" smtClean="0"/>
                        <a:t> chaotic sequences and diffusion encryption</a:t>
                      </a:r>
                      <a:endParaRPr lang="en-US" sz="1400" dirty="0">
                        <a:latin typeface="Times New Roman" pitchFamily="18" charset="0"/>
                        <a:cs typeface="Times New Roman" pitchFamily="18" charset="0"/>
                      </a:endParaRPr>
                    </a:p>
                  </a:txBody>
                  <a:tcPr/>
                </a:tc>
                <a:tc>
                  <a:txBody>
                    <a:bodyPr/>
                    <a:lstStyle/>
                    <a:p>
                      <a:r>
                        <a:rPr lang="en-US" sz="1400" dirty="0" smtClean="0"/>
                        <a:t>The proposed algorithm (LTC-IE) strikes a balance between encryption security and computational efficiency.  Security experiments confirmed robustness, resistance to differential attacks, and improved randomization through entropy analysis.</a:t>
                      </a:r>
                      <a:endParaRPr lang="en-US" sz="1400" dirty="0">
                        <a:latin typeface="Times New Roman" pitchFamily="18" charset="0"/>
                        <a:cs typeface="Times New Roman" pitchFamily="18" charset="0"/>
                      </a:endParaRPr>
                    </a:p>
                  </a:txBody>
                  <a:tcPr/>
                </a:tc>
                <a:tc>
                  <a:txBody>
                    <a:bodyPr/>
                    <a:lstStyle/>
                    <a:p>
                      <a:r>
                        <a:rPr lang="en-US" sz="1400" dirty="0" smtClean="0"/>
                        <a:t>2024</a:t>
                      </a:r>
                      <a:r>
                        <a:rPr lang="en-US" sz="1400" baseline="0" dirty="0" smtClean="0"/>
                        <a:t> &amp; 36</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0161">
                <a:tc>
                  <a:txBody>
                    <a:bodyPr/>
                    <a:lstStyle/>
                    <a:p>
                      <a:r>
                        <a:rPr lang="en-US" sz="1400" dirty="0" smtClean="0"/>
                        <a:t>Color Image Encryption Algorithm Using Rubik’s Cube Scrambling with Bitmap Shuffling and Frame Rotation</a:t>
                      </a:r>
                      <a:endParaRPr lang="en-US" sz="1400" dirty="0">
                        <a:latin typeface="Times New Roman" pitchFamily="18" charset="0"/>
                        <a:cs typeface="Times New Roman" pitchFamily="18" charset="0"/>
                      </a:endParaRPr>
                    </a:p>
                  </a:txBody>
                  <a:tcPr/>
                </a:tc>
                <a:tc>
                  <a:txBody>
                    <a:bodyPr/>
                    <a:lstStyle/>
                    <a:p>
                      <a:r>
                        <a:rPr lang="en-US" sz="1400" dirty="0" err="1" smtClean="0"/>
                        <a:t>Aditi</a:t>
                      </a:r>
                      <a:r>
                        <a:rPr lang="en-US" sz="1400" dirty="0" smtClean="0"/>
                        <a:t> Nair, </a:t>
                      </a:r>
                      <a:r>
                        <a:rPr lang="en-US" sz="1400" dirty="0" err="1" smtClean="0"/>
                        <a:t>Diti</a:t>
                      </a:r>
                      <a:r>
                        <a:rPr lang="en-US" sz="1400" dirty="0" smtClean="0"/>
                        <a:t> </a:t>
                      </a:r>
                      <a:r>
                        <a:rPr lang="en-US" sz="1400" dirty="0" err="1" smtClean="0"/>
                        <a:t>Dalal</a:t>
                      </a:r>
                      <a:r>
                        <a:rPr lang="en-US" sz="1400" dirty="0" smtClean="0"/>
                        <a:t>, </a:t>
                      </a:r>
                      <a:r>
                        <a:rPr lang="en-US" sz="1400" dirty="0" err="1" smtClean="0"/>
                        <a:t>Ramchandra</a:t>
                      </a:r>
                      <a:r>
                        <a:rPr lang="en-US" sz="1400" dirty="0" smtClean="0"/>
                        <a:t> </a:t>
                      </a:r>
                      <a:r>
                        <a:rPr lang="en-US" sz="1400" dirty="0" err="1" smtClean="0"/>
                        <a:t>Mangrulkar</a:t>
                      </a:r>
                      <a:endParaRPr lang="en-US" sz="1400" dirty="0">
                        <a:latin typeface="Times New Roman" pitchFamily="18" charset="0"/>
                        <a:cs typeface="Times New Roman" pitchFamily="18" charset="0"/>
                      </a:endParaRPr>
                    </a:p>
                  </a:txBody>
                  <a:tcPr/>
                </a:tc>
                <a:tc>
                  <a:txBody>
                    <a:bodyPr/>
                    <a:lstStyle/>
                    <a:p>
                      <a:r>
                        <a:rPr lang="en-US" sz="1400" dirty="0" smtClean="0"/>
                        <a:t>Cyber Security and Applications</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lang="en-US" sz="1400" dirty="0" smtClean="0"/>
                        <a:t> Rubik’s cube scrambling</a:t>
                      </a:r>
                    </a:p>
                    <a:p>
                      <a:pPr>
                        <a:buFont typeface="Arial" pitchFamily="34" charset="0"/>
                        <a:buChar char="•"/>
                      </a:pPr>
                      <a:r>
                        <a:rPr lang="en-US" sz="1400" dirty="0" smtClean="0"/>
                        <a:t> </a:t>
                      </a:r>
                      <a:r>
                        <a:rPr lang="en-US" sz="1400" dirty="0" err="1" smtClean="0"/>
                        <a:t>Bitplane</a:t>
                      </a:r>
                      <a:r>
                        <a:rPr lang="en-US" sz="1400" dirty="0" smtClean="0"/>
                        <a:t> shuffling and frame rotation for encryption.</a:t>
                      </a:r>
                    </a:p>
                    <a:p>
                      <a:pPr>
                        <a:buFont typeface="Arial" pitchFamily="34" charset="0"/>
                        <a:buChar char="•"/>
                      </a:pPr>
                      <a:r>
                        <a:rPr lang="en-US" sz="1400" dirty="0" smtClean="0"/>
                        <a:t> Symmetric-key encryption methodology with two 128-bit keys.</a:t>
                      </a:r>
                      <a:endParaRPr lang="en-US" sz="1400" dirty="0">
                        <a:latin typeface="Times New Roman" pitchFamily="18" charset="0"/>
                        <a:cs typeface="Times New Roman" pitchFamily="18" charset="0"/>
                      </a:endParaRPr>
                    </a:p>
                  </a:txBody>
                  <a:tcPr/>
                </a:tc>
                <a:tc>
                  <a:txBody>
                    <a:bodyPr/>
                    <a:lstStyle/>
                    <a:p>
                      <a:r>
                        <a:rPr lang="en-US" sz="1400" dirty="0" smtClean="0"/>
                        <a:t>Demonstrated efficiency in encrypting multimedia data with high practical applicability.</a:t>
                      </a:r>
                    </a:p>
                    <a:p>
                      <a:r>
                        <a:rPr lang="en-US" sz="1400" dirty="0" smtClean="0"/>
                        <a:t>Algorithm showed robustness in analytical and performance tests.</a:t>
                      </a:r>
                      <a:endParaRPr lang="en-US" sz="1400" dirty="0">
                        <a:latin typeface="Times New Roman" pitchFamily="18" charset="0"/>
                        <a:cs typeface="Times New Roman" pitchFamily="18" charset="0"/>
                      </a:endParaRPr>
                    </a:p>
                  </a:txBody>
                  <a:tcPr/>
                </a:tc>
                <a:tc>
                  <a:txBody>
                    <a:bodyPr/>
                    <a:lstStyle/>
                    <a:p>
                      <a:r>
                        <a:rPr lang="en-US" sz="1400" dirty="0" smtClean="0"/>
                        <a:t>2024 &amp; 2</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
        <p:nvSpPr>
          <p:cNvPr id="7" name="Date Placeholder 6"/>
          <p:cNvSpPr>
            <a:spLocks noGrp="1"/>
          </p:cNvSpPr>
          <p:nvPr>
            <p:ph type="dt" sz="half" idx="10"/>
          </p:nvPr>
        </p:nvSpPr>
        <p:spPr/>
        <p:txBody>
          <a:bodyPr/>
          <a:lstStyle/>
          <a:p>
            <a:fld id="{A2C55576-251B-4E2F-8664-34A0E69F0D2E}" type="datetime1">
              <a:rPr lang="en-US" smtClean="0"/>
              <a:pPr/>
              <a:t>9/25/2025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7</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LITERATURE REVIEW</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latin typeface="Times New Roman" pitchFamily="18" charset="0"/>
                <a:cs typeface="Times New Roman" pitchFamily="18" charset="0"/>
              </a:rPr>
              <a:t>	</a:t>
            </a:r>
          </a:p>
        </p:txBody>
      </p:sp>
      <p:graphicFrame>
        <p:nvGraphicFramePr>
          <p:cNvPr id="10" name="Table 9"/>
          <p:cNvGraphicFramePr>
            <a:graphicFrameLocks noGrp="1"/>
          </p:cNvGraphicFramePr>
          <p:nvPr/>
        </p:nvGraphicFramePr>
        <p:xfrm>
          <a:off x="0" y="1143000"/>
          <a:ext cx="9144000" cy="4864332"/>
        </p:xfrm>
        <a:graphic>
          <a:graphicData uri="http://schemas.openxmlformats.org/drawingml/2006/table">
            <a:tbl>
              <a:tblPr firstRow="1" bandRow="1">
                <a:tableStyleId>{5940675A-B579-460E-94D1-54222C63F5DA}</a:tableStyleId>
              </a:tblPr>
              <a:tblGrid>
                <a:gridCol w="2067338">
                  <a:extLst>
                    <a:ext uri="{9D8B030D-6E8A-4147-A177-3AD203B41FA5}">
                      <a16:colId xmlns:a16="http://schemas.microsoft.com/office/drawing/2014/main" xmlns="" val="20000"/>
                    </a:ext>
                  </a:extLst>
                </a:gridCol>
                <a:gridCol w="1133062">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1967345">
                  <a:extLst>
                    <a:ext uri="{9D8B030D-6E8A-4147-A177-3AD203B41FA5}">
                      <a16:colId xmlns:a16="http://schemas.microsoft.com/office/drawing/2014/main" xmlns="" val="20004"/>
                    </a:ext>
                  </a:extLst>
                </a:gridCol>
                <a:gridCol w="1080655">
                  <a:extLst>
                    <a:ext uri="{9D8B030D-6E8A-4147-A177-3AD203B41FA5}">
                      <a16:colId xmlns:a16="http://schemas.microsoft.com/office/drawing/2014/main" xmlns="" val="20005"/>
                    </a:ext>
                  </a:extLst>
                </a:gridCol>
              </a:tblGrid>
              <a:tr h="627612">
                <a:tc>
                  <a:txBody>
                    <a:bodyPr/>
                    <a:lstStyle/>
                    <a:p>
                      <a:r>
                        <a:rPr lang="en-US" sz="1400" dirty="0"/>
                        <a:t>Title</a:t>
                      </a:r>
                      <a:endParaRPr lang="en-US" sz="1400" b="1" dirty="0">
                        <a:latin typeface="Times New Roman" pitchFamily="18" charset="0"/>
                        <a:cs typeface="Times New Roman" pitchFamily="18" charset="0"/>
                      </a:endParaRPr>
                    </a:p>
                  </a:txBody>
                  <a:tcPr/>
                </a:tc>
                <a:tc>
                  <a:txBody>
                    <a:bodyPr/>
                    <a:lstStyle/>
                    <a:p>
                      <a:r>
                        <a:rPr lang="en-US" sz="1400" dirty="0" smtClean="0"/>
                        <a:t>Authors name</a:t>
                      </a:r>
                      <a:endParaRPr lang="en-US" sz="1400" b="1" dirty="0">
                        <a:latin typeface="Times New Roman" pitchFamily="18" charset="0"/>
                        <a:cs typeface="Times New Roman" pitchFamily="18" charset="0"/>
                      </a:endParaRPr>
                    </a:p>
                  </a:txBody>
                  <a:tcPr/>
                </a:tc>
                <a:tc>
                  <a:txBody>
                    <a:bodyPr/>
                    <a:lstStyle/>
                    <a:p>
                      <a:r>
                        <a:rPr lang="en-US" sz="1400" dirty="0"/>
                        <a:t>Journal</a:t>
                      </a:r>
                      <a:r>
                        <a:rPr lang="en-US" sz="1400" baseline="0" dirty="0"/>
                        <a:t> name</a:t>
                      </a:r>
                      <a:endParaRPr lang="en-US" sz="1400" b="1" dirty="0">
                        <a:latin typeface="Times New Roman" pitchFamily="18" charset="0"/>
                        <a:cs typeface="Times New Roman" pitchFamily="18" charset="0"/>
                      </a:endParaRPr>
                    </a:p>
                  </a:txBody>
                  <a:tcPr/>
                </a:tc>
                <a:tc>
                  <a:txBody>
                    <a:bodyPr/>
                    <a:lstStyle/>
                    <a:p>
                      <a:r>
                        <a:rPr lang="en-US" sz="1400" dirty="0"/>
                        <a:t>Techniques used</a:t>
                      </a:r>
                      <a:endParaRPr lang="en-US" sz="1400" b="1" dirty="0">
                        <a:latin typeface="Times New Roman" pitchFamily="18" charset="0"/>
                        <a:cs typeface="Times New Roman" pitchFamily="18" charset="0"/>
                      </a:endParaRPr>
                    </a:p>
                  </a:txBody>
                  <a:tcPr/>
                </a:tc>
                <a:tc>
                  <a:txBody>
                    <a:bodyPr/>
                    <a:lstStyle/>
                    <a:p>
                      <a:r>
                        <a:rPr lang="en-US" sz="1400" dirty="0"/>
                        <a:t>Inference</a:t>
                      </a:r>
                      <a:endParaRPr lang="en-US" sz="1400" b="1" dirty="0">
                        <a:latin typeface="Times New Roman" pitchFamily="18" charset="0"/>
                        <a:cs typeface="Times New Roman" pitchFamily="18" charset="0"/>
                      </a:endParaRPr>
                    </a:p>
                  </a:txBody>
                  <a:tcPr/>
                </a:tc>
                <a:tc>
                  <a:txBody>
                    <a:bodyPr/>
                    <a:lstStyle/>
                    <a:p>
                      <a:r>
                        <a:rPr lang="en-US" sz="1400" dirty="0"/>
                        <a:t>Year-</a:t>
                      </a:r>
                      <a:r>
                        <a:rPr lang="en-US" sz="1400" baseline="0" dirty="0"/>
                        <a:t> Volume</a:t>
                      </a:r>
                      <a:endParaRPr lang="en-US" sz="1400" b="1"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1434541">
                <a:tc>
                  <a:txBody>
                    <a:bodyPr/>
                    <a:lstStyle/>
                    <a:p>
                      <a:r>
                        <a:rPr lang="en-US" sz="1400" dirty="0" smtClean="0"/>
                        <a:t>Security of End-to-End Medical Image Encryption System Using Trained Deep Learning Encryption and Decryption Network </a:t>
                      </a:r>
                      <a:endParaRPr lang="en-US" sz="1400" dirty="0">
                        <a:latin typeface="Times New Roman" pitchFamily="18" charset="0"/>
                        <a:cs typeface="Times New Roman" pitchFamily="18" charset="0"/>
                      </a:endParaRPr>
                    </a:p>
                  </a:txBody>
                  <a:tcPr/>
                </a:tc>
                <a:tc>
                  <a:txBody>
                    <a:bodyPr/>
                    <a:lstStyle/>
                    <a:p>
                      <a:r>
                        <a:rPr lang="en-US" sz="1400" dirty="0" smtClean="0"/>
                        <a:t>Saba </a:t>
                      </a:r>
                      <a:r>
                        <a:rPr lang="en-US" sz="1400" dirty="0" err="1" smtClean="0"/>
                        <a:t>Inam</a:t>
                      </a:r>
                      <a:r>
                        <a:rPr lang="en-US" sz="1400" dirty="0" smtClean="0"/>
                        <a:t>, </a:t>
                      </a:r>
                      <a:r>
                        <a:rPr lang="en-US" sz="1400" dirty="0" err="1" smtClean="0"/>
                        <a:t>Shamsa</a:t>
                      </a:r>
                      <a:r>
                        <a:rPr lang="en-US" sz="1400" dirty="0" smtClean="0"/>
                        <a:t> </a:t>
                      </a:r>
                      <a:r>
                        <a:rPr lang="en-US" sz="1400" dirty="0" err="1" smtClean="0"/>
                        <a:t>Kanwal</a:t>
                      </a:r>
                      <a:r>
                        <a:rPr lang="en-US" sz="1400" dirty="0" smtClean="0"/>
                        <a:t>, </a:t>
                      </a:r>
                      <a:r>
                        <a:rPr lang="en-US" sz="1400" dirty="0" err="1" smtClean="0"/>
                        <a:t>Anousha</a:t>
                      </a:r>
                      <a:r>
                        <a:rPr lang="en-US" sz="1400" dirty="0" smtClean="0"/>
                        <a:t> Anwar, </a:t>
                      </a:r>
                      <a:r>
                        <a:rPr lang="en-US" sz="1400" dirty="0" err="1" smtClean="0"/>
                        <a:t>Noor</a:t>
                      </a:r>
                      <a:r>
                        <a:rPr lang="en-US" sz="1400" dirty="0" smtClean="0"/>
                        <a:t> Fatima </a:t>
                      </a:r>
                      <a:r>
                        <a:rPr lang="en-US" sz="1400" dirty="0" err="1" smtClean="0"/>
                        <a:t>Mirza</a:t>
                      </a:r>
                      <a:r>
                        <a:rPr lang="en-US" sz="1400" dirty="0" smtClean="0"/>
                        <a:t>, </a:t>
                      </a:r>
                      <a:r>
                        <a:rPr lang="en-US" sz="1400" dirty="0" err="1" smtClean="0"/>
                        <a:t>Hessa</a:t>
                      </a:r>
                      <a:r>
                        <a:rPr lang="en-US" sz="1400" dirty="0" smtClean="0"/>
                        <a:t> </a:t>
                      </a:r>
                      <a:r>
                        <a:rPr lang="en-US" sz="1400" dirty="0" err="1" smtClean="0"/>
                        <a:t>Alfraihi</a:t>
                      </a:r>
                      <a:r>
                        <a:rPr lang="en-US" sz="1400" dirty="0" smtClean="0"/>
                        <a:t> </a:t>
                      </a:r>
                      <a:endParaRPr lang="en-US" sz="1400" dirty="0">
                        <a:latin typeface="Times New Roman" pitchFamily="18" charset="0"/>
                        <a:cs typeface="Times New Roman" pitchFamily="18" charset="0"/>
                      </a:endParaRPr>
                    </a:p>
                  </a:txBody>
                  <a:tcPr/>
                </a:tc>
                <a:tc>
                  <a:txBody>
                    <a:bodyPr/>
                    <a:lstStyle/>
                    <a:p>
                      <a:r>
                        <a:rPr lang="en-US" sz="1400" dirty="0" smtClean="0"/>
                        <a:t>Egyptian Informatics Journal</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lang="en-US" sz="1400" dirty="0" smtClean="0"/>
                        <a:t> Cycle-GAN (Cycle-Consistent Generative Adversarial Network)</a:t>
                      </a:r>
                    </a:p>
                    <a:p>
                      <a:pPr>
                        <a:buFont typeface="Arial" pitchFamily="34" charset="0"/>
                        <a:buChar char="•"/>
                      </a:pPr>
                      <a:r>
                        <a:rPr lang="en-US" sz="1400" dirty="0" smtClean="0"/>
                        <a:t> Binary Cross-Entropy Loss</a:t>
                      </a:r>
                    </a:p>
                    <a:p>
                      <a:pPr>
                        <a:buFont typeface="Arial" pitchFamily="34" charset="0"/>
                        <a:buNone/>
                      </a:pPr>
                      <a:endParaRPr lang="en-US" sz="1400" dirty="0">
                        <a:latin typeface="Times New Roman" pitchFamily="18" charset="0"/>
                        <a:cs typeface="Times New Roman" pitchFamily="18" charset="0"/>
                      </a:endParaRPr>
                    </a:p>
                  </a:txBody>
                  <a:tcPr/>
                </a:tc>
                <a:tc>
                  <a:txBody>
                    <a:bodyPr/>
                    <a:lstStyle/>
                    <a:p>
                      <a:r>
                        <a:rPr lang="en-US" sz="1400" dirty="0" smtClean="0"/>
                        <a:t>The proposed deep learning-based encryption and decryption system ensures high security for medical images.</a:t>
                      </a:r>
                    </a:p>
                    <a:p>
                      <a:r>
                        <a:rPr lang="en-US" sz="1400" dirty="0" smtClean="0"/>
                        <a:t> Key performance highlights include:  High PSNR value (39.98) indicating minimal distortion.</a:t>
                      </a:r>
                      <a:endParaRPr lang="en-US" sz="1400" dirty="0">
                        <a:latin typeface="Times New Roman" pitchFamily="18" charset="0"/>
                        <a:cs typeface="Times New Roman" pitchFamily="18" charset="0"/>
                      </a:endParaRPr>
                    </a:p>
                  </a:txBody>
                  <a:tcPr/>
                </a:tc>
                <a:tc>
                  <a:txBody>
                    <a:bodyPr/>
                    <a:lstStyle/>
                    <a:p>
                      <a:r>
                        <a:rPr lang="en-US" sz="1400" dirty="0" smtClean="0"/>
                        <a:t>2024 &amp;</a:t>
                      </a:r>
                      <a:r>
                        <a:rPr lang="en-US" sz="1400" baseline="0" dirty="0" smtClean="0"/>
                        <a:t> 28</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0161">
                <a:tc>
                  <a:txBody>
                    <a:bodyPr/>
                    <a:lstStyle/>
                    <a:p>
                      <a:r>
                        <a:rPr lang="en-US" sz="1400" dirty="0" smtClean="0"/>
                        <a:t>Chaotic Color Multi-Image Compression-Encryption/LSB Data Type </a:t>
                      </a:r>
                      <a:r>
                        <a:rPr lang="en-US" sz="1400" dirty="0" err="1" smtClean="0"/>
                        <a:t>Steganography</a:t>
                      </a:r>
                      <a:r>
                        <a:rPr lang="en-US" sz="1400" dirty="0" smtClean="0"/>
                        <a:t> Scheme for NFT Transaction Security</a:t>
                      </a:r>
                      <a:endParaRPr lang="en-US" sz="1400" dirty="0">
                        <a:latin typeface="Times New Roman" pitchFamily="18" charset="0"/>
                        <a:cs typeface="Times New Roman" pitchFamily="18" charset="0"/>
                      </a:endParaRPr>
                    </a:p>
                  </a:txBody>
                  <a:tcPr/>
                </a:tc>
                <a:tc>
                  <a:txBody>
                    <a:bodyPr/>
                    <a:lstStyle/>
                    <a:p>
                      <a:r>
                        <a:rPr lang="en-US" sz="1400" dirty="0" err="1" smtClean="0"/>
                        <a:t>Zheyi</a:t>
                      </a:r>
                      <a:r>
                        <a:rPr lang="en-US" sz="1400" dirty="0" smtClean="0"/>
                        <a:t> Zhang, </a:t>
                      </a:r>
                      <a:r>
                        <a:rPr lang="en-US" sz="1400" dirty="0" err="1" smtClean="0"/>
                        <a:t>Yinghong</a:t>
                      </a:r>
                      <a:r>
                        <a:rPr lang="en-US" sz="1400" dirty="0" smtClean="0"/>
                        <a:t> Cao, </a:t>
                      </a:r>
                      <a:r>
                        <a:rPr lang="en-US" sz="1400" dirty="0" err="1" smtClean="0"/>
                        <a:t>Hadi</a:t>
                      </a:r>
                      <a:r>
                        <a:rPr lang="en-US" sz="1400" dirty="0" smtClean="0"/>
                        <a:t> </a:t>
                      </a:r>
                      <a:r>
                        <a:rPr lang="en-US" sz="1400" dirty="0" err="1" smtClean="0"/>
                        <a:t>Jahanshahi</a:t>
                      </a:r>
                      <a:r>
                        <a:rPr lang="en-US" sz="1400" dirty="0" smtClean="0"/>
                        <a:t>, Jun </a:t>
                      </a:r>
                      <a:r>
                        <a:rPr lang="en-US" sz="1400" dirty="0" err="1" smtClean="0"/>
                        <a:t>Mou</a:t>
                      </a:r>
                      <a:endParaRPr lang="en-US" sz="1400" dirty="0">
                        <a:latin typeface="Times New Roman" pitchFamily="18" charset="0"/>
                        <a:cs typeface="Times New Roman" pitchFamily="18" charset="0"/>
                      </a:endParaRPr>
                    </a:p>
                  </a:txBody>
                  <a:tcPr/>
                </a:tc>
                <a:tc>
                  <a:txBody>
                    <a:bodyPr/>
                    <a:lstStyle/>
                    <a:p>
                      <a:r>
                        <a:rPr lang="en-US" sz="1400" dirty="0" smtClean="0"/>
                        <a:t>Journal of King Saud University - Computer and Information Sciences</a:t>
                      </a:r>
                      <a:endParaRPr lang="en-US" sz="1400" dirty="0">
                        <a:latin typeface="Times New Roman" pitchFamily="18" charset="0"/>
                        <a:cs typeface="Times New Roman" pitchFamily="18" charset="0"/>
                      </a:endParaRPr>
                    </a:p>
                  </a:txBody>
                  <a:tcPr/>
                </a:tc>
                <a:tc>
                  <a:txBody>
                    <a:bodyPr/>
                    <a:lstStyle/>
                    <a:p>
                      <a:pPr>
                        <a:buFont typeface="Arial" pitchFamily="34" charset="0"/>
                        <a:buChar char="•"/>
                      </a:pPr>
                      <a:r>
                        <a:rPr lang="en-US" sz="1400" dirty="0" smtClean="0"/>
                        <a:t> Compression sensing (CS) for image compression.</a:t>
                      </a:r>
                    </a:p>
                    <a:p>
                      <a:pPr>
                        <a:buFont typeface="Arial" pitchFamily="34" charset="0"/>
                        <a:buChar char="•"/>
                      </a:pPr>
                      <a:r>
                        <a:rPr lang="en-US" sz="1400" dirty="0" smtClean="0"/>
                        <a:t> Chaotic hyper-discrete map </a:t>
                      </a:r>
                    </a:p>
                    <a:p>
                      <a:pPr>
                        <a:buFont typeface="Arial" pitchFamily="34" charset="0"/>
                        <a:buChar char="•"/>
                      </a:pPr>
                      <a:r>
                        <a:rPr lang="en-US" sz="1400" dirty="0" smtClean="0"/>
                        <a:t> Multi-cover LSB </a:t>
                      </a:r>
                      <a:r>
                        <a:rPr lang="en-US" sz="1400" dirty="0" err="1" smtClean="0"/>
                        <a:t>steganography</a:t>
                      </a:r>
                      <a:endParaRPr lang="en-US" sz="1400" dirty="0">
                        <a:latin typeface="Times New Roman" pitchFamily="18" charset="0"/>
                        <a:cs typeface="Times New Roman" pitchFamily="18" charset="0"/>
                      </a:endParaRPr>
                    </a:p>
                  </a:txBody>
                  <a:tcPr/>
                </a:tc>
                <a:tc>
                  <a:txBody>
                    <a:bodyPr/>
                    <a:lstStyle/>
                    <a:p>
                      <a:r>
                        <a:rPr lang="en-US" sz="1400" dirty="0" smtClean="0"/>
                        <a:t>Enhanced security for NFT image transactions with improved compatibility for color images.</a:t>
                      </a:r>
                    </a:p>
                    <a:p>
                      <a:r>
                        <a:rPr lang="en-US" sz="1400" dirty="0" smtClean="0"/>
                        <a:t>Demonstrated strong resistance to statistical and differential attacks.</a:t>
                      </a:r>
                      <a:endParaRPr lang="en-US" sz="1400" dirty="0">
                        <a:latin typeface="Times New Roman" pitchFamily="18" charset="0"/>
                        <a:cs typeface="Times New Roman" pitchFamily="18" charset="0"/>
                      </a:endParaRPr>
                    </a:p>
                  </a:txBody>
                  <a:tcPr/>
                </a:tc>
                <a:tc>
                  <a:txBody>
                    <a:bodyPr/>
                    <a:lstStyle/>
                    <a:p>
                      <a:r>
                        <a:rPr lang="en-US" sz="1400" dirty="0" smtClean="0"/>
                        <a:t>2023 &amp; 35</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
        <p:nvSpPr>
          <p:cNvPr id="7" name="Date Placeholder 6"/>
          <p:cNvSpPr>
            <a:spLocks noGrp="1"/>
          </p:cNvSpPr>
          <p:nvPr>
            <p:ph type="dt" sz="half" idx="10"/>
          </p:nvPr>
        </p:nvSpPr>
        <p:spPr/>
        <p:txBody>
          <a:bodyPr/>
          <a:lstStyle/>
          <a:p>
            <a:fld id="{A2C55576-251B-4E2F-8664-34A0E69F0D2E}" type="datetime1">
              <a:rPr lang="en-US" smtClean="0"/>
              <a:pPr/>
              <a:t>9/25/2025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8</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1143000"/>
          </a:xfrm>
        </p:spPr>
        <p:txBody>
          <a:bodyPr>
            <a:normAutofit fontScale="90000"/>
          </a:bodyPr>
          <a:lstStyle/>
          <a:p>
            <a:r>
              <a:rPr lang="en-US" sz="40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LITERATURE REVIEW</a:t>
            </a:r>
            <a:endParaRPr lang="en-US" sz="4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a:xfrm>
            <a:off x="533400" y="1752600"/>
            <a:ext cx="762000" cy="646331"/>
          </a:xfrm>
          <a:prstGeom prst="rect">
            <a:avLst/>
          </a:prstGeom>
        </p:spPr>
        <p:txBody>
          <a:bodyPr wrap="square">
            <a:spAutoFit/>
          </a:bodyPr>
          <a:lstStyle/>
          <a:p>
            <a:pPr algn="ctr"/>
            <a:r>
              <a:rPr lang="en-US" b="1" dirty="0">
                <a:solidFill>
                  <a:schemeClr val="bg1"/>
                </a:solidFill>
                <a:latin typeface="Times New Roman" pitchFamily="18" charset="0"/>
                <a:cs typeface="Times New Roman" pitchFamily="18" charset="0"/>
              </a:rPr>
              <a:t>Title</a:t>
            </a:r>
            <a:r>
              <a:rPr lang="en-US" b="1" dirty="0">
                <a:latin typeface="Times New Roman" pitchFamily="18" charset="0"/>
                <a:cs typeface="Times New Roman" pitchFamily="18" charset="0"/>
              </a:rPr>
              <a:t>	</a:t>
            </a:r>
          </a:p>
        </p:txBody>
      </p:sp>
      <p:graphicFrame>
        <p:nvGraphicFramePr>
          <p:cNvPr id="10" name="Table 9"/>
          <p:cNvGraphicFramePr>
            <a:graphicFrameLocks noGrp="1"/>
          </p:cNvGraphicFramePr>
          <p:nvPr/>
        </p:nvGraphicFramePr>
        <p:xfrm>
          <a:off x="0" y="1143000"/>
          <a:ext cx="9144000" cy="4224252"/>
        </p:xfrm>
        <a:graphic>
          <a:graphicData uri="http://schemas.openxmlformats.org/drawingml/2006/table">
            <a:tbl>
              <a:tblPr firstRow="1" bandRow="1">
                <a:tableStyleId>{5940675A-B579-460E-94D1-54222C63F5DA}</a:tableStyleId>
              </a:tblPr>
              <a:tblGrid>
                <a:gridCol w="2067338">
                  <a:extLst>
                    <a:ext uri="{9D8B030D-6E8A-4147-A177-3AD203B41FA5}">
                      <a16:colId xmlns:a16="http://schemas.microsoft.com/office/drawing/2014/main" xmlns="" val="20000"/>
                    </a:ext>
                  </a:extLst>
                </a:gridCol>
                <a:gridCol w="1133062">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1967345">
                  <a:extLst>
                    <a:ext uri="{9D8B030D-6E8A-4147-A177-3AD203B41FA5}">
                      <a16:colId xmlns:a16="http://schemas.microsoft.com/office/drawing/2014/main" xmlns="" val="20004"/>
                    </a:ext>
                  </a:extLst>
                </a:gridCol>
                <a:gridCol w="1080655">
                  <a:extLst>
                    <a:ext uri="{9D8B030D-6E8A-4147-A177-3AD203B41FA5}">
                      <a16:colId xmlns:a16="http://schemas.microsoft.com/office/drawing/2014/main" xmlns="" val="20005"/>
                    </a:ext>
                  </a:extLst>
                </a:gridCol>
              </a:tblGrid>
              <a:tr h="627612">
                <a:tc>
                  <a:txBody>
                    <a:bodyPr/>
                    <a:lstStyle/>
                    <a:p>
                      <a:r>
                        <a:rPr lang="en-US" sz="1400" dirty="0"/>
                        <a:t>Title</a:t>
                      </a:r>
                      <a:endParaRPr lang="en-US" sz="1400" b="1" dirty="0">
                        <a:latin typeface="Times New Roman" pitchFamily="18" charset="0"/>
                        <a:cs typeface="Times New Roman" pitchFamily="18" charset="0"/>
                      </a:endParaRPr>
                    </a:p>
                  </a:txBody>
                  <a:tcPr/>
                </a:tc>
                <a:tc>
                  <a:txBody>
                    <a:bodyPr/>
                    <a:lstStyle/>
                    <a:p>
                      <a:r>
                        <a:rPr lang="en-US" sz="1400" dirty="0" smtClean="0"/>
                        <a:t>Authors name</a:t>
                      </a:r>
                      <a:endParaRPr lang="en-US" sz="1400" b="1" dirty="0">
                        <a:latin typeface="Times New Roman" pitchFamily="18" charset="0"/>
                        <a:cs typeface="Times New Roman" pitchFamily="18" charset="0"/>
                      </a:endParaRPr>
                    </a:p>
                  </a:txBody>
                  <a:tcPr/>
                </a:tc>
                <a:tc>
                  <a:txBody>
                    <a:bodyPr/>
                    <a:lstStyle/>
                    <a:p>
                      <a:r>
                        <a:rPr lang="en-US" sz="1400" dirty="0"/>
                        <a:t>Journal</a:t>
                      </a:r>
                      <a:r>
                        <a:rPr lang="en-US" sz="1400" baseline="0" dirty="0"/>
                        <a:t> name</a:t>
                      </a:r>
                      <a:endParaRPr lang="en-US" sz="1400" b="1" dirty="0">
                        <a:latin typeface="Times New Roman" pitchFamily="18" charset="0"/>
                        <a:cs typeface="Times New Roman" pitchFamily="18" charset="0"/>
                      </a:endParaRPr>
                    </a:p>
                  </a:txBody>
                  <a:tcPr/>
                </a:tc>
                <a:tc>
                  <a:txBody>
                    <a:bodyPr/>
                    <a:lstStyle/>
                    <a:p>
                      <a:r>
                        <a:rPr lang="en-US" sz="1400" dirty="0"/>
                        <a:t>Techniques used</a:t>
                      </a:r>
                      <a:endParaRPr lang="en-US" sz="1400" b="1" dirty="0">
                        <a:latin typeface="Times New Roman" pitchFamily="18" charset="0"/>
                        <a:cs typeface="Times New Roman" pitchFamily="18" charset="0"/>
                      </a:endParaRPr>
                    </a:p>
                  </a:txBody>
                  <a:tcPr/>
                </a:tc>
                <a:tc>
                  <a:txBody>
                    <a:bodyPr/>
                    <a:lstStyle/>
                    <a:p>
                      <a:r>
                        <a:rPr lang="en-US" sz="1400" dirty="0"/>
                        <a:t>Inference</a:t>
                      </a:r>
                      <a:endParaRPr lang="en-US" sz="1400" b="1" dirty="0">
                        <a:latin typeface="Times New Roman" pitchFamily="18" charset="0"/>
                        <a:cs typeface="Times New Roman" pitchFamily="18" charset="0"/>
                      </a:endParaRPr>
                    </a:p>
                  </a:txBody>
                  <a:tcPr/>
                </a:tc>
                <a:tc>
                  <a:txBody>
                    <a:bodyPr/>
                    <a:lstStyle/>
                    <a:p>
                      <a:r>
                        <a:rPr lang="en-US" sz="1400" dirty="0"/>
                        <a:t>Year-</a:t>
                      </a:r>
                      <a:r>
                        <a:rPr lang="en-US" sz="1400" baseline="0" dirty="0"/>
                        <a:t> Volume</a:t>
                      </a:r>
                      <a:endParaRPr lang="en-US" sz="1400" b="1"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1434541">
                <a:tc>
                  <a:txBody>
                    <a:bodyPr/>
                    <a:lstStyle/>
                    <a:p>
                      <a:r>
                        <a:rPr lang="en-US" sz="1400" dirty="0" smtClean="0"/>
                        <a:t>Color Stereo Image Encryption and Local Zero-Watermarking Schemes Using </a:t>
                      </a:r>
                      <a:r>
                        <a:rPr lang="en-US" sz="1400" dirty="0" err="1" smtClean="0"/>
                        <a:t>Octonion</a:t>
                      </a:r>
                      <a:r>
                        <a:rPr lang="en-US" sz="1400" dirty="0" smtClean="0"/>
                        <a:t> Hahn Moments and Modified </a:t>
                      </a:r>
                      <a:r>
                        <a:rPr lang="en-US" sz="1400" dirty="0" err="1" smtClean="0"/>
                        <a:t>Henon</a:t>
                      </a:r>
                      <a:r>
                        <a:rPr lang="en-US" sz="1400" dirty="0" smtClean="0"/>
                        <a:t> Map </a:t>
                      </a:r>
                      <a:endParaRPr lang="en-US" sz="1400" dirty="0">
                        <a:latin typeface="Times New Roman" pitchFamily="18" charset="0"/>
                        <a:cs typeface="Times New Roman" pitchFamily="18" charset="0"/>
                      </a:endParaRPr>
                    </a:p>
                  </a:txBody>
                  <a:tcPr/>
                </a:tc>
                <a:tc>
                  <a:txBody>
                    <a:bodyPr/>
                    <a:lstStyle/>
                    <a:p>
                      <a:r>
                        <a:rPr lang="en-US" sz="1400" dirty="0" err="1" smtClean="0"/>
                        <a:t>Achraf</a:t>
                      </a:r>
                      <a:r>
                        <a:rPr lang="en-US" sz="1400" dirty="0" smtClean="0"/>
                        <a:t> </a:t>
                      </a:r>
                      <a:r>
                        <a:rPr lang="en-US" sz="1400" dirty="0" err="1" smtClean="0"/>
                        <a:t>Daoui</a:t>
                      </a:r>
                      <a:r>
                        <a:rPr lang="en-US" sz="1400" dirty="0" smtClean="0"/>
                        <a:t>, Mohamed </a:t>
                      </a:r>
                      <a:r>
                        <a:rPr lang="en-US" sz="1400" dirty="0" err="1" smtClean="0"/>
                        <a:t>Yamni</a:t>
                      </a:r>
                      <a:r>
                        <a:rPr lang="en-US" sz="1400" dirty="0" smtClean="0"/>
                        <a:t>, </a:t>
                      </a:r>
                      <a:r>
                        <a:rPr lang="en-US" sz="1400" dirty="0" err="1" smtClean="0"/>
                        <a:t>Hicham</a:t>
                      </a:r>
                      <a:r>
                        <a:rPr lang="en-US" sz="1400" dirty="0" smtClean="0"/>
                        <a:t> </a:t>
                      </a:r>
                      <a:r>
                        <a:rPr lang="en-US" sz="1400" dirty="0" err="1" smtClean="0"/>
                        <a:t>Karmouni</a:t>
                      </a:r>
                      <a:r>
                        <a:rPr lang="en-US" sz="1400" dirty="0" smtClean="0"/>
                        <a:t>, </a:t>
                      </a:r>
                      <a:r>
                        <a:rPr lang="en-US" sz="1400" dirty="0" err="1" smtClean="0"/>
                        <a:t>Mhamed</a:t>
                      </a:r>
                      <a:r>
                        <a:rPr lang="en-US" sz="1400" dirty="0" smtClean="0"/>
                        <a:t> </a:t>
                      </a:r>
                      <a:r>
                        <a:rPr lang="en-US" sz="1400" dirty="0" err="1" smtClean="0"/>
                        <a:t>Sayyouri</a:t>
                      </a:r>
                      <a:endParaRPr lang="en-US" sz="1400" dirty="0">
                        <a:latin typeface="Times New Roman" pitchFamily="18" charset="0"/>
                        <a:cs typeface="Times New Roman" pitchFamily="18" charset="0"/>
                      </a:endParaRPr>
                    </a:p>
                  </a:txBody>
                  <a:tcPr/>
                </a:tc>
                <a:tc>
                  <a:txBody>
                    <a:bodyPr/>
                    <a:lstStyle/>
                    <a:p>
                      <a:r>
                        <a:rPr lang="en-US" sz="1400" dirty="0" smtClean="0"/>
                        <a:t>Journal of King Saud University – Computer and Information Sciences </a:t>
                      </a:r>
                      <a:endParaRPr lang="en-US" sz="1400" dirty="0">
                        <a:latin typeface="Times New Roman" pitchFamily="18" charset="0"/>
                        <a:cs typeface="Times New Roman" pitchFamily="18" charset="0"/>
                      </a:endParaRPr>
                    </a:p>
                  </a:txBody>
                  <a:tcPr anchor="ctr"/>
                </a:tc>
                <a:tc>
                  <a:txBody>
                    <a:bodyPr/>
                    <a:lstStyle/>
                    <a:p>
                      <a:pPr>
                        <a:buFont typeface="Arial" pitchFamily="34" charset="0"/>
                        <a:buChar char="•"/>
                      </a:pPr>
                      <a:r>
                        <a:rPr lang="en-US" sz="1400" dirty="0" smtClean="0"/>
                        <a:t> </a:t>
                      </a:r>
                      <a:r>
                        <a:rPr lang="en-US" sz="1400" dirty="0" err="1" smtClean="0"/>
                        <a:t>Octonion</a:t>
                      </a:r>
                      <a:r>
                        <a:rPr lang="en-US" sz="1400" dirty="0" smtClean="0"/>
                        <a:t> Hahn Moments (OHMs)</a:t>
                      </a:r>
                    </a:p>
                    <a:p>
                      <a:pPr>
                        <a:buFont typeface="Arial" pitchFamily="34" charset="0"/>
                        <a:buChar char="•"/>
                      </a:pPr>
                      <a:r>
                        <a:rPr lang="en-US" sz="1400" dirty="0" smtClean="0"/>
                        <a:t> 2D </a:t>
                      </a:r>
                      <a:r>
                        <a:rPr lang="en-US" sz="1400" dirty="0" err="1" smtClean="0"/>
                        <a:t>Henon</a:t>
                      </a:r>
                      <a:r>
                        <a:rPr lang="en-US" sz="1400" dirty="0" smtClean="0"/>
                        <a:t> map</a:t>
                      </a:r>
                    </a:p>
                    <a:p>
                      <a:pPr>
                        <a:buFont typeface="Arial" pitchFamily="34" charset="0"/>
                        <a:buChar char="•"/>
                      </a:pPr>
                      <a:r>
                        <a:rPr lang="en-US" sz="1400" dirty="0" smtClean="0"/>
                        <a:t> local zero-watermarking scheme</a:t>
                      </a:r>
                      <a:endParaRPr lang="en-US" sz="1400" dirty="0">
                        <a:latin typeface="Times New Roman" pitchFamily="18" charset="0"/>
                        <a:cs typeface="Times New Roman" pitchFamily="18" charset="0"/>
                      </a:endParaRPr>
                    </a:p>
                  </a:txBody>
                  <a:tcPr/>
                </a:tc>
                <a:tc>
                  <a:txBody>
                    <a:bodyPr/>
                    <a:lstStyle/>
                    <a:p>
                      <a:r>
                        <a:rPr lang="en-US" sz="1400" dirty="0" smtClean="0"/>
                        <a:t>The encryption scheme achieved robust security against various attacks (statistical, noise, cropping).</a:t>
                      </a:r>
                    </a:p>
                    <a:p>
                      <a:r>
                        <a:rPr lang="en-US" sz="1400" dirty="0" smtClean="0"/>
                        <a:t>Zero-watermarking proved effective against geometric distortions, ensuring </a:t>
                      </a:r>
                      <a:endParaRPr lang="en-US" sz="1400" dirty="0">
                        <a:latin typeface="Times New Roman" pitchFamily="18" charset="0"/>
                        <a:cs typeface="Times New Roman" pitchFamily="18" charset="0"/>
                      </a:endParaRPr>
                    </a:p>
                  </a:txBody>
                  <a:tcPr/>
                </a:tc>
                <a:tc>
                  <a:txBody>
                    <a:bodyPr/>
                    <a:lstStyle/>
                    <a:p>
                      <a:r>
                        <a:rPr lang="en-US" sz="1400" dirty="0" smtClean="0"/>
                        <a:t>2022 &amp;</a:t>
                      </a:r>
                      <a:r>
                        <a:rPr lang="en-US" sz="1400" baseline="0" dirty="0" smtClean="0"/>
                        <a:t> 34</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280161">
                <a:tc>
                  <a:txBody>
                    <a:bodyPr/>
                    <a:lstStyle/>
                    <a:p>
                      <a:r>
                        <a:rPr lang="en-US" sz="1400" dirty="0" smtClean="0"/>
                        <a:t>A Randomized CPA-Secure Asymmetric-Key Chaotic Color Image Encryption Scheme</a:t>
                      </a:r>
                      <a:endParaRPr lang="en-US" sz="1400" dirty="0">
                        <a:latin typeface="Times New Roman" pitchFamily="18" charset="0"/>
                        <a:cs typeface="Times New Roman" pitchFamily="18" charset="0"/>
                      </a:endParaRPr>
                    </a:p>
                  </a:txBody>
                  <a:tcPr/>
                </a:tc>
                <a:tc>
                  <a:txBody>
                    <a:bodyPr/>
                    <a:lstStyle/>
                    <a:p>
                      <a:r>
                        <a:rPr lang="en-US" sz="1400" dirty="0" smtClean="0"/>
                        <a:t>Ali </a:t>
                      </a:r>
                      <a:r>
                        <a:rPr lang="en-US" sz="1400" dirty="0" err="1" smtClean="0"/>
                        <a:t>Shakiba</a:t>
                      </a:r>
                      <a:endParaRPr lang="en-US" sz="1400" dirty="0">
                        <a:latin typeface="Times New Roman" pitchFamily="18" charset="0"/>
                        <a:cs typeface="Times New Roman" pitchFamily="18" charset="0"/>
                      </a:endParaRPr>
                    </a:p>
                  </a:txBody>
                  <a:tcPr/>
                </a:tc>
                <a:tc>
                  <a:txBody>
                    <a:bodyPr/>
                    <a:lstStyle/>
                    <a:p>
                      <a:r>
                        <a:rPr lang="en-US" sz="1400" dirty="0" smtClean="0"/>
                        <a:t>Journal of King Saud University – Computer and Information Sciences</a:t>
                      </a:r>
                      <a:endParaRPr lang="en-US" sz="1400" dirty="0">
                        <a:latin typeface="Times New Roman" pitchFamily="18" charset="0"/>
                        <a:cs typeface="Times New Roman" pitchFamily="18" charset="0"/>
                      </a:endParaRPr>
                    </a:p>
                  </a:txBody>
                  <a:tcPr anchor="ctr"/>
                </a:tc>
                <a:tc>
                  <a:txBody>
                    <a:bodyPr/>
                    <a:lstStyle/>
                    <a:p>
                      <a:pPr>
                        <a:buFont typeface="Arial" pitchFamily="34" charset="0"/>
                        <a:buChar char="•"/>
                      </a:pPr>
                      <a:r>
                        <a:rPr lang="en-US" sz="1400" baseline="0" dirty="0" smtClean="0"/>
                        <a:t> </a:t>
                      </a:r>
                      <a:r>
                        <a:rPr lang="en-US" sz="1400" baseline="0" dirty="0" err="1" smtClean="0"/>
                        <a:t>Chebyshev</a:t>
                      </a:r>
                      <a:r>
                        <a:rPr lang="en-US" sz="1400" baseline="0" dirty="0" smtClean="0"/>
                        <a:t> mappings for key generation.</a:t>
                      </a:r>
                    </a:p>
                    <a:p>
                      <a:pPr>
                        <a:buFont typeface="Arial" pitchFamily="34" charset="0"/>
                        <a:buChar char="•"/>
                      </a:pPr>
                      <a:r>
                        <a:rPr lang="en-US" sz="1400" baseline="0" dirty="0" smtClean="0"/>
                        <a:t> Chaotic sequences and one-time pad</a:t>
                      </a:r>
                      <a:endParaRPr lang="en-US" sz="1400" dirty="0">
                        <a:latin typeface="Times New Roman" pitchFamily="18" charset="0"/>
                        <a:cs typeface="Times New Roman" pitchFamily="18" charset="0"/>
                      </a:endParaRPr>
                    </a:p>
                  </a:txBody>
                  <a:tcPr/>
                </a:tc>
                <a:tc>
                  <a:txBody>
                    <a:bodyPr/>
                    <a:lstStyle/>
                    <a:p>
                      <a:r>
                        <a:rPr lang="en-US" sz="1400" dirty="0" smtClean="0"/>
                        <a:t>Secure against chosen plaintext attacks (CPA) due to randomized design.</a:t>
                      </a:r>
                    </a:p>
                    <a:p>
                      <a:r>
                        <a:rPr lang="en-US" sz="1400" dirty="0" smtClean="0"/>
                        <a:t>High robustness against noise, data loss, and differential attacks.</a:t>
                      </a:r>
                      <a:endParaRPr lang="en-US" sz="1400" dirty="0">
                        <a:latin typeface="Times New Roman" pitchFamily="18" charset="0"/>
                        <a:cs typeface="Times New Roman" pitchFamily="18" charset="0"/>
                      </a:endParaRPr>
                    </a:p>
                  </a:txBody>
                  <a:tcPr/>
                </a:tc>
                <a:tc>
                  <a:txBody>
                    <a:bodyPr/>
                    <a:lstStyle/>
                    <a:p>
                      <a:r>
                        <a:rPr lang="en-US" sz="1400" dirty="0" smtClean="0"/>
                        <a:t>2021 &amp; 33</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
        <p:nvSpPr>
          <p:cNvPr id="7" name="Date Placeholder 6"/>
          <p:cNvSpPr>
            <a:spLocks noGrp="1"/>
          </p:cNvSpPr>
          <p:nvPr>
            <p:ph type="dt" sz="half" idx="10"/>
          </p:nvPr>
        </p:nvSpPr>
        <p:spPr/>
        <p:txBody>
          <a:bodyPr/>
          <a:lstStyle/>
          <a:p>
            <a:fld id="{A2C55576-251B-4E2F-8664-34A0E69F0D2E}" type="datetime1">
              <a:rPr lang="en-US" smtClean="0"/>
              <a:pPr/>
              <a:t>9/25/2025</a:t>
            </a:fld>
            <a:endParaRPr lang="en-US"/>
          </a:p>
        </p:txBody>
      </p:sp>
      <p:sp>
        <p:nvSpPr>
          <p:cNvPr id="9" name="Slide Number Placeholder 8"/>
          <p:cNvSpPr>
            <a:spLocks noGrp="1"/>
          </p:cNvSpPr>
          <p:nvPr>
            <p:ph type="sldNum" sz="quarter" idx="12"/>
          </p:nvPr>
        </p:nvSpPr>
        <p:spPr/>
        <p:txBody>
          <a:bodyPr/>
          <a:lstStyle/>
          <a:p>
            <a:fld id="{D4A7F322-AA04-435D-8598-E3876EF61847}" type="slidenum">
              <a:rPr lang="en-US" smtClean="0"/>
              <a:pPr/>
              <a:t>9</a:t>
            </a:fld>
            <a:endParaRPr lang="en-US"/>
          </a:p>
        </p:txBody>
      </p:sp>
      <p:sp>
        <p:nvSpPr>
          <p:cNvPr id="11" name="Footer Placeholder 10"/>
          <p:cNvSpPr>
            <a:spLocks noGrp="1"/>
          </p:cNvSpPr>
          <p:nvPr>
            <p:ph type="ftr" sz="quarter" idx="11"/>
          </p:nvPr>
        </p:nvSpPr>
        <p:spPr/>
        <p:txBody>
          <a:bodyPr/>
          <a:lstStyle/>
          <a:p>
            <a:r>
              <a:rPr lang="en-US" smtClean="0"/>
              <a:t>Selvanayaki R - 225058039</a:t>
            </a:r>
            <a:endParaRPr lang="en-US"/>
          </a:p>
        </p:txBody>
      </p:sp>
      <p:pic>
        <p:nvPicPr>
          <p:cNvPr id="12" name="Picture 11" descr="sas24.jpg"/>
          <p:cNvPicPr>
            <a:picLocks noChangeAspect="1"/>
          </p:cNvPicPr>
          <p:nvPr/>
        </p:nvPicPr>
        <p:blipFill>
          <a:blip r:embed="rId2" cstate="print"/>
          <a:srcRect b="14286"/>
          <a:stretch>
            <a:fillRect/>
          </a:stretch>
        </p:blipFill>
        <p:spPr>
          <a:xfrm>
            <a:off x="5162939" y="0"/>
            <a:ext cx="3981062" cy="914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2778</TotalTime>
  <Words>2510</Words>
  <Application>Microsoft Office PowerPoint</Application>
  <PresentationFormat>On-screen Show (4:3)</PresentationFormat>
  <Paragraphs>604</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 OPTIMIZED CHAOTIC MAP-BASED TECHNIQUES FOR EFFICIENT AND SECURE REAL-TIME IMAGE ENCRYPTION.  </vt:lpstr>
      <vt:lpstr>BASE PAPER</vt:lpstr>
      <vt:lpstr>ABSTRACT</vt:lpstr>
      <vt:lpstr>PROBLEM  STATEMENT</vt:lpstr>
      <vt:lpstr>LITERATURE REVIEW</vt:lpstr>
      <vt:lpstr>LITERATURE REVIEW</vt:lpstr>
      <vt:lpstr>LITERATURE REVIEW</vt:lpstr>
      <vt:lpstr>LITERATURE REVIEW</vt:lpstr>
      <vt:lpstr>LITERATURE REVIEW</vt:lpstr>
      <vt:lpstr>EXISTING SYSTEM</vt:lpstr>
      <vt:lpstr>PROPOSED SYSTEM</vt:lpstr>
      <vt:lpstr>PROPOSED SYSTEM</vt:lpstr>
      <vt:lpstr>PROPOSED SYSTEM</vt:lpstr>
      <vt:lpstr>PROPOSED SYSTEM</vt:lpstr>
      <vt:lpstr>SYSTEM PLANNING</vt:lpstr>
      <vt:lpstr>Slide 16</vt:lpstr>
      <vt:lpstr>Slide 17</vt:lpstr>
      <vt:lpstr>Slide 18</vt:lpstr>
      <vt:lpstr>Slide 19</vt:lpstr>
      <vt:lpstr>Slide 20</vt:lpstr>
      <vt:lpstr>Slide 21</vt:lpstr>
      <vt:lpstr>Slide 22</vt:lpstr>
      <vt:lpstr>Slide 23</vt:lpstr>
      <vt:lpstr>Slide 24</vt:lpstr>
      <vt:lpstr>CONCLUSION</vt:lpstr>
      <vt:lpstr>FUTURE ENHANCEMENT</vt:lpstr>
      <vt:lpstr>REFERENCES</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Optimized Chaotic Map-Based Techniques for Efficient and Secure Real-Time image Encryption.</dc:title>
  <dc:creator>aaaa</dc:creator>
  <cp:lastModifiedBy>aaaa</cp:lastModifiedBy>
  <cp:revision>47</cp:revision>
  <dcterms:created xsi:type="dcterms:W3CDTF">2025-01-17T08:22:21Z</dcterms:created>
  <dcterms:modified xsi:type="dcterms:W3CDTF">2025-09-25T07:53:44Z</dcterms:modified>
</cp:coreProperties>
</file>